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8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401" r:id="rId4"/>
    <p:sldId id="437" r:id="rId5"/>
    <p:sldId id="439" r:id="rId6"/>
    <p:sldId id="438" r:id="rId7"/>
    <p:sldId id="402" r:id="rId8"/>
    <p:sldId id="257" r:id="rId9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7137A5D-3648-440B-AD19-B67F291E421A}">
          <p14:sldIdLst>
            <p14:sldId id="256"/>
            <p14:sldId id="259"/>
            <p14:sldId id="401"/>
            <p14:sldId id="437"/>
            <p14:sldId id="439"/>
            <p14:sldId id="438"/>
            <p14:sldId id="402"/>
          </p14:sldIdLst>
        </p14:section>
        <p14:section name="Section sans titre" id="{516EF34D-2415-43C6-AF0E-E04BB486296F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GUERIN" initials="CG" lastIdx="56" clrIdx="0">
    <p:extLst>
      <p:ext uri="{19B8F6BF-5375-455C-9EA6-DF929625EA0E}">
        <p15:presenceInfo xmlns:p15="http://schemas.microsoft.com/office/powerpoint/2012/main" userId="S-1-5-21-3322902728-632822230-3977395211-21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3D00"/>
    <a:srgbClr val="008C8C"/>
    <a:srgbClr val="00FFFF"/>
    <a:srgbClr val="A0D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899" autoAdjust="0"/>
  </p:normalViewPr>
  <p:slideViewPr>
    <p:cSldViewPr snapToGrid="0">
      <p:cViewPr varScale="1">
        <p:scale>
          <a:sx n="89" d="100"/>
          <a:sy n="89" d="100"/>
        </p:scale>
        <p:origin x="1434" y="108"/>
      </p:cViewPr>
      <p:guideLst/>
    </p:cSldViewPr>
  </p:slideViewPr>
  <p:outlineViewPr>
    <p:cViewPr>
      <p:scale>
        <a:sx n="33" d="100"/>
        <a:sy n="33" d="100"/>
      </p:scale>
      <p:origin x="0" y="-35323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806"/>
    </p:cViewPr>
  </p:sorterViewPr>
  <p:notesViewPr>
    <p:cSldViewPr snapToGrid="0">
      <p:cViewPr varScale="1">
        <p:scale>
          <a:sx n="66" d="100"/>
          <a:sy n="66" d="100"/>
        </p:scale>
        <p:origin x="3149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C5E85B-4014-4046-8F76-A971137B3180}" type="doc">
      <dgm:prSet loTypeId="urn:microsoft.com/office/officeart/2005/8/layout/chart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54B23424-3C2F-4AC8-953E-E0B08CD70D32}">
      <dgm:prSet phldrT="[Texte]"/>
      <dgm:spPr/>
      <dgm:t>
        <a:bodyPr/>
        <a:lstStyle/>
        <a:p>
          <a:r>
            <a:rPr lang="fr-FR" dirty="0"/>
            <a:t>Territoire</a:t>
          </a:r>
        </a:p>
      </dgm:t>
    </dgm:pt>
    <dgm:pt modelId="{6DA44D28-EBB4-451B-8E91-6EF613B65036}" type="parTrans" cxnId="{A54B46B0-AFDA-42E4-B521-FF48D7015713}">
      <dgm:prSet/>
      <dgm:spPr/>
      <dgm:t>
        <a:bodyPr/>
        <a:lstStyle/>
        <a:p>
          <a:endParaRPr lang="fr-FR"/>
        </a:p>
      </dgm:t>
    </dgm:pt>
    <dgm:pt modelId="{7FD93503-4DE1-4232-9799-18FF02038188}" type="sibTrans" cxnId="{A54B46B0-AFDA-42E4-B521-FF48D7015713}">
      <dgm:prSet/>
      <dgm:spPr/>
      <dgm:t>
        <a:bodyPr/>
        <a:lstStyle/>
        <a:p>
          <a:endParaRPr lang="fr-FR"/>
        </a:p>
      </dgm:t>
    </dgm:pt>
    <dgm:pt modelId="{4CF20736-2C83-467E-84A3-F10830C6B781}">
      <dgm:prSet phldrT="[Texte]"/>
      <dgm:spPr/>
      <dgm:t>
        <a:bodyPr/>
        <a:lstStyle/>
        <a:p>
          <a:r>
            <a:rPr lang="fr-FR" dirty="0"/>
            <a:t>Biodiversité</a:t>
          </a:r>
        </a:p>
      </dgm:t>
    </dgm:pt>
    <dgm:pt modelId="{0E7C29AD-1771-4003-B812-F0A8839344FD}" type="parTrans" cxnId="{3B9F35DD-0E87-408B-A24A-88DA15B120A5}">
      <dgm:prSet/>
      <dgm:spPr/>
      <dgm:t>
        <a:bodyPr/>
        <a:lstStyle/>
        <a:p>
          <a:endParaRPr lang="fr-FR"/>
        </a:p>
      </dgm:t>
    </dgm:pt>
    <dgm:pt modelId="{B341939D-4DF8-49AE-89EB-84EA03C096ED}" type="sibTrans" cxnId="{3B9F35DD-0E87-408B-A24A-88DA15B120A5}">
      <dgm:prSet/>
      <dgm:spPr/>
      <dgm:t>
        <a:bodyPr/>
        <a:lstStyle/>
        <a:p>
          <a:endParaRPr lang="fr-FR"/>
        </a:p>
      </dgm:t>
    </dgm:pt>
    <dgm:pt modelId="{5355F975-E320-420C-A80B-A08280D8269B}">
      <dgm:prSet phldrT="[Texte]"/>
      <dgm:spPr/>
      <dgm:t>
        <a:bodyPr/>
        <a:lstStyle/>
        <a:p>
          <a:r>
            <a:rPr lang="fr-FR" dirty="0"/>
            <a:t>Economie et transition</a:t>
          </a:r>
        </a:p>
      </dgm:t>
    </dgm:pt>
    <dgm:pt modelId="{53F1F2FF-36D3-4BD2-AC6A-0A268BF73E3A}" type="parTrans" cxnId="{6BD310D4-3842-4224-8722-68AF353284F2}">
      <dgm:prSet/>
      <dgm:spPr/>
      <dgm:t>
        <a:bodyPr/>
        <a:lstStyle/>
        <a:p>
          <a:endParaRPr lang="fr-FR"/>
        </a:p>
      </dgm:t>
    </dgm:pt>
    <dgm:pt modelId="{B5AE72BE-5E42-4595-AFEA-4D654DE7BE30}" type="sibTrans" cxnId="{6BD310D4-3842-4224-8722-68AF353284F2}">
      <dgm:prSet/>
      <dgm:spPr/>
      <dgm:t>
        <a:bodyPr/>
        <a:lstStyle/>
        <a:p>
          <a:endParaRPr lang="fr-FR"/>
        </a:p>
      </dgm:t>
    </dgm:pt>
    <dgm:pt modelId="{C6234398-1641-4CE6-95A4-D4179ECD65D9}">
      <dgm:prSet phldrT="[Texte]"/>
      <dgm:spPr/>
      <dgm:t>
        <a:bodyPr/>
        <a:lstStyle/>
        <a:p>
          <a:r>
            <a:rPr lang="fr-FR" dirty="0"/>
            <a:t>Changement climatique</a:t>
          </a:r>
        </a:p>
      </dgm:t>
    </dgm:pt>
    <dgm:pt modelId="{2B78E40A-DD24-4B9D-B235-6B95583BA494}" type="parTrans" cxnId="{87FA8D76-C7CB-4364-963C-6A93392BF4A0}">
      <dgm:prSet/>
      <dgm:spPr/>
      <dgm:t>
        <a:bodyPr/>
        <a:lstStyle/>
        <a:p>
          <a:endParaRPr lang="fr-FR"/>
        </a:p>
      </dgm:t>
    </dgm:pt>
    <dgm:pt modelId="{4952C9CD-C15C-4C00-B461-7878D31077B9}" type="sibTrans" cxnId="{87FA8D76-C7CB-4364-963C-6A93392BF4A0}">
      <dgm:prSet/>
      <dgm:spPr/>
      <dgm:t>
        <a:bodyPr/>
        <a:lstStyle/>
        <a:p>
          <a:endParaRPr lang="fr-FR"/>
        </a:p>
      </dgm:t>
    </dgm:pt>
    <dgm:pt modelId="{B06092CB-6843-4C3C-86C5-4F1216660960}" type="pres">
      <dgm:prSet presAssocID="{F5C5E85B-4014-4046-8F76-A971137B3180}" presName="compositeShape" presStyleCnt="0">
        <dgm:presLayoutVars>
          <dgm:chMax val="7"/>
          <dgm:dir/>
          <dgm:resizeHandles val="exact"/>
        </dgm:presLayoutVars>
      </dgm:prSet>
      <dgm:spPr/>
    </dgm:pt>
    <dgm:pt modelId="{696AEBFE-D33B-47E5-B67D-A1C8584AC830}" type="pres">
      <dgm:prSet presAssocID="{F5C5E85B-4014-4046-8F76-A971137B3180}" presName="wedge1" presStyleLbl="node1" presStyleIdx="0" presStyleCnt="4"/>
      <dgm:spPr/>
    </dgm:pt>
    <dgm:pt modelId="{5A292AD2-73AD-4423-AABB-0DFB36BD7622}" type="pres">
      <dgm:prSet presAssocID="{F5C5E85B-4014-4046-8F76-A971137B3180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A413DEC-4582-4B7D-8689-805CDE9C0213}" type="pres">
      <dgm:prSet presAssocID="{F5C5E85B-4014-4046-8F76-A971137B3180}" presName="wedge2" presStyleLbl="node1" presStyleIdx="1" presStyleCnt="4"/>
      <dgm:spPr/>
    </dgm:pt>
    <dgm:pt modelId="{198715B5-A691-475C-9515-DB177952CAC8}" type="pres">
      <dgm:prSet presAssocID="{F5C5E85B-4014-4046-8F76-A971137B3180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2F1DC27-1895-4A8D-B040-3EE911DE662D}" type="pres">
      <dgm:prSet presAssocID="{F5C5E85B-4014-4046-8F76-A971137B3180}" presName="wedge3" presStyleLbl="node1" presStyleIdx="2" presStyleCnt="4"/>
      <dgm:spPr/>
    </dgm:pt>
    <dgm:pt modelId="{A2E51397-C04D-4496-8E87-E7302D889650}" type="pres">
      <dgm:prSet presAssocID="{F5C5E85B-4014-4046-8F76-A971137B3180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9489D06-F6B1-42E3-8208-54E6945DC54C}" type="pres">
      <dgm:prSet presAssocID="{F5C5E85B-4014-4046-8F76-A971137B3180}" presName="wedge4" presStyleLbl="node1" presStyleIdx="3" presStyleCnt="4"/>
      <dgm:spPr/>
    </dgm:pt>
    <dgm:pt modelId="{C0A515DE-FE86-4465-8D2F-5108334EE42A}" type="pres">
      <dgm:prSet presAssocID="{F5C5E85B-4014-4046-8F76-A971137B3180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6206F12-EA05-465C-A8D9-5DCFAED763B8}" type="presOf" srcId="{4CF20736-2C83-467E-84A3-F10830C6B781}" destId="{A2E51397-C04D-4496-8E87-E7302D889650}" srcOrd="1" destOrd="0" presId="urn:microsoft.com/office/officeart/2005/8/layout/chart3"/>
    <dgm:cxn modelId="{C5FD024D-BD4D-4CA8-A210-D9E150F5D6A1}" type="presOf" srcId="{C6234398-1641-4CE6-95A4-D4179ECD65D9}" destId="{198715B5-A691-475C-9515-DB177952CAC8}" srcOrd="1" destOrd="0" presId="urn:microsoft.com/office/officeart/2005/8/layout/chart3"/>
    <dgm:cxn modelId="{4EE11456-CC06-4C3D-AE62-0F2D39DC3A75}" type="presOf" srcId="{C6234398-1641-4CE6-95A4-D4179ECD65D9}" destId="{AA413DEC-4582-4B7D-8689-805CDE9C0213}" srcOrd="0" destOrd="0" presId="urn:microsoft.com/office/officeart/2005/8/layout/chart3"/>
    <dgm:cxn modelId="{87FA8D76-C7CB-4364-963C-6A93392BF4A0}" srcId="{F5C5E85B-4014-4046-8F76-A971137B3180}" destId="{C6234398-1641-4CE6-95A4-D4179ECD65D9}" srcOrd="1" destOrd="0" parTransId="{2B78E40A-DD24-4B9D-B235-6B95583BA494}" sibTransId="{4952C9CD-C15C-4C00-B461-7878D31077B9}"/>
    <dgm:cxn modelId="{17F6FB7E-3326-4D55-BD0E-CCB54D4B4171}" type="presOf" srcId="{5355F975-E320-420C-A80B-A08280D8269B}" destId="{79489D06-F6B1-42E3-8208-54E6945DC54C}" srcOrd="0" destOrd="0" presId="urn:microsoft.com/office/officeart/2005/8/layout/chart3"/>
    <dgm:cxn modelId="{6B04F488-A1C9-47C4-B16A-78EF3A7B5E2E}" type="presOf" srcId="{5355F975-E320-420C-A80B-A08280D8269B}" destId="{C0A515DE-FE86-4465-8D2F-5108334EE42A}" srcOrd="1" destOrd="0" presId="urn:microsoft.com/office/officeart/2005/8/layout/chart3"/>
    <dgm:cxn modelId="{2A95AA95-A21A-49DD-8367-AB350A4C7CBA}" type="presOf" srcId="{F5C5E85B-4014-4046-8F76-A971137B3180}" destId="{B06092CB-6843-4C3C-86C5-4F1216660960}" srcOrd="0" destOrd="0" presId="urn:microsoft.com/office/officeart/2005/8/layout/chart3"/>
    <dgm:cxn modelId="{A54B46B0-AFDA-42E4-B521-FF48D7015713}" srcId="{F5C5E85B-4014-4046-8F76-A971137B3180}" destId="{54B23424-3C2F-4AC8-953E-E0B08CD70D32}" srcOrd="0" destOrd="0" parTransId="{6DA44D28-EBB4-451B-8E91-6EF613B65036}" sibTransId="{7FD93503-4DE1-4232-9799-18FF02038188}"/>
    <dgm:cxn modelId="{63F841CB-4EB0-442D-BDB8-EDC23E5C1513}" type="presOf" srcId="{54B23424-3C2F-4AC8-953E-E0B08CD70D32}" destId="{5A292AD2-73AD-4423-AABB-0DFB36BD7622}" srcOrd="1" destOrd="0" presId="urn:microsoft.com/office/officeart/2005/8/layout/chart3"/>
    <dgm:cxn modelId="{6BD310D4-3842-4224-8722-68AF353284F2}" srcId="{F5C5E85B-4014-4046-8F76-A971137B3180}" destId="{5355F975-E320-420C-A80B-A08280D8269B}" srcOrd="3" destOrd="0" parTransId="{53F1F2FF-36D3-4BD2-AC6A-0A268BF73E3A}" sibTransId="{B5AE72BE-5E42-4595-AFEA-4D654DE7BE30}"/>
    <dgm:cxn modelId="{50A9DED4-A95F-4A22-B304-CEE5D0AC799A}" type="presOf" srcId="{54B23424-3C2F-4AC8-953E-E0B08CD70D32}" destId="{696AEBFE-D33B-47E5-B67D-A1C8584AC830}" srcOrd="0" destOrd="0" presId="urn:microsoft.com/office/officeart/2005/8/layout/chart3"/>
    <dgm:cxn modelId="{3B9F35DD-0E87-408B-A24A-88DA15B120A5}" srcId="{F5C5E85B-4014-4046-8F76-A971137B3180}" destId="{4CF20736-2C83-467E-84A3-F10830C6B781}" srcOrd="2" destOrd="0" parTransId="{0E7C29AD-1771-4003-B812-F0A8839344FD}" sibTransId="{B341939D-4DF8-49AE-89EB-84EA03C096ED}"/>
    <dgm:cxn modelId="{09F4AAE6-2C06-45AE-AEC5-FB77AB52A998}" type="presOf" srcId="{4CF20736-2C83-467E-84A3-F10830C6B781}" destId="{22F1DC27-1895-4A8D-B040-3EE911DE662D}" srcOrd="0" destOrd="0" presId="urn:microsoft.com/office/officeart/2005/8/layout/chart3"/>
    <dgm:cxn modelId="{61D246BA-E0EE-45A6-85A2-B884FD267DA0}" type="presParOf" srcId="{B06092CB-6843-4C3C-86C5-4F1216660960}" destId="{696AEBFE-D33B-47E5-B67D-A1C8584AC830}" srcOrd="0" destOrd="0" presId="urn:microsoft.com/office/officeart/2005/8/layout/chart3"/>
    <dgm:cxn modelId="{19C2C4EA-D1CC-4566-9662-5B3C1E67116C}" type="presParOf" srcId="{B06092CB-6843-4C3C-86C5-4F1216660960}" destId="{5A292AD2-73AD-4423-AABB-0DFB36BD7622}" srcOrd="1" destOrd="0" presId="urn:microsoft.com/office/officeart/2005/8/layout/chart3"/>
    <dgm:cxn modelId="{E65D0B53-152E-4D6A-A735-3FCEFDFD52BF}" type="presParOf" srcId="{B06092CB-6843-4C3C-86C5-4F1216660960}" destId="{AA413DEC-4582-4B7D-8689-805CDE9C0213}" srcOrd="2" destOrd="0" presId="urn:microsoft.com/office/officeart/2005/8/layout/chart3"/>
    <dgm:cxn modelId="{9590CC91-8367-4BA0-A91E-60290F67ECC7}" type="presParOf" srcId="{B06092CB-6843-4C3C-86C5-4F1216660960}" destId="{198715B5-A691-475C-9515-DB177952CAC8}" srcOrd="3" destOrd="0" presId="urn:microsoft.com/office/officeart/2005/8/layout/chart3"/>
    <dgm:cxn modelId="{F0D4179F-AB4B-48B2-B36B-342DFF87DB86}" type="presParOf" srcId="{B06092CB-6843-4C3C-86C5-4F1216660960}" destId="{22F1DC27-1895-4A8D-B040-3EE911DE662D}" srcOrd="4" destOrd="0" presId="urn:microsoft.com/office/officeart/2005/8/layout/chart3"/>
    <dgm:cxn modelId="{618F8F97-5CD4-46A3-A984-318E942C048D}" type="presParOf" srcId="{B06092CB-6843-4C3C-86C5-4F1216660960}" destId="{A2E51397-C04D-4496-8E87-E7302D889650}" srcOrd="5" destOrd="0" presId="urn:microsoft.com/office/officeart/2005/8/layout/chart3"/>
    <dgm:cxn modelId="{9D1D5CAD-B097-476E-9A4C-EFD1505380B9}" type="presParOf" srcId="{B06092CB-6843-4C3C-86C5-4F1216660960}" destId="{79489D06-F6B1-42E3-8208-54E6945DC54C}" srcOrd="6" destOrd="0" presId="urn:microsoft.com/office/officeart/2005/8/layout/chart3"/>
    <dgm:cxn modelId="{10A8185C-7188-4A02-A70A-DE2999B6E67B}" type="presParOf" srcId="{B06092CB-6843-4C3C-86C5-4F1216660960}" destId="{C0A515DE-FE86-4465-8D2F-5108334EE42A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6AEBFE-D33B-47E5-B67D-A1C8584AC830}">
      <dsp:nvSpPr>
        <dsp:cNvPr id="0" name=""/>
        <dsp:cNvSpPr/>
      </dsp:nvSpPr>
      <dsp:spPr>
        <a:xfrm>
          <a:off x="1329918" y="220871"/>
          <a:ext cx="2978042" cy="2978042"/>
        </a:xfrm>
        <a:prstGeom prst="pie">
          <a:avLst>
            <a:gd name="adj1" fmla="val 16200000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Territoire</a:t>
          </a:r>
        </a:p>
      </dsp:txBody>
      <dsp:txXfrm>
        <a:off x="2852974" y="771809"/>
        <a:ext cx="1099039" cy="886322"/>
      </dsp:txXfrm>
    </dsp:sp>
    <dsp:sp modelId="{AA413DEC-4582-4B7D-8689-805CDE9C0213}">
      <dsp:nvSpPr>
        <dsp:cNvPr id="0" name=""/>
        <dsp:cNvSpPr/>
      </dsp:nvSpPr>
      <dsp:spPr>
        <a:xfrm>
          <a:off x="1204415" y="346374"/>
          <a:ext cx="2978042" cy="2978042"/>
        </a:xfrm>
        <a:prstGeom prst="pie">
          <a:avLst>
            <a:gd name="adj1" fmla="val 0"/>
            <a:gd name="adj2" fmla="val 5400000"/>
          </a:avLst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Changement climatique</a:t>
          </a:r>
        </a:p>
      </dsp:txBody>
      <dsp:txXfrm>
        <a:off x="2746615" y="1888575"/>
        <a:ext cx="1099039" cy="886322"/>
      </dsp:txXfrm>
    </dsp:sp>
    <dsp:sp modelId="{22F1DC27-1895-4A8D-B040-3EE911DE662D}">
      <dsp:nvSpPr>
        <dsp:cNvPr id="0" name=""/>
        <dsp:cNvSpPr/>
      </dsp:nvSpPr>
      <dsp:spPr>
        <a:xfrm>
          <a:off x="1204415" y="346374"/>
          <a:ext cx="2978042" cy="2978042"/>
        </a:xfrm>
        <a:prstGeom prst="pie">
          <a:avLst>
            <a:gd name="adj1" fmla="val 5400000"/>
            <a:gd name="adj2" fmla="val 10800000"/>
          </a:avLst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Biodiversité</a:t>
          </a:r>
        </a:p>
      </dsp:txBody>
      <dsp:txXfrm>
        <a:off x="1541217" y="1888575"/>
        <a:ext cx="1099039" cy="886322"/>
      </dsp:txXfrm>
    </dsp:sp>
    <dsp:sp modelId="{79489D06-F6B1-42E3-8208-54E6945DC54C}">
      <dsp:nvSpPr>
        <dsp:cNvPr id="0" name=""/>
        <dsp:cNvSpPr/>
      </dsp:nvSpPr>
      <dsp:spPr>
        <a:xfrm>
          <a:off x="1204415" y="346374"/>
          <a:ext cx="2978042" cy="2978042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Economie et transition</a:t>
          </a:r>
        </a:p>
      </dsp:txBody>
      <dsp:txXfrm>
        <a:off x="1541217" y="895894"/>
        <a:ext cx="1099039" cy="886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93520-7AE9-4248-B571-31F5CEC2A8F0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2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5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25CB2-2240-4DBF-87C4-A49A2A7A90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009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058" cy="498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530" y="2"/>
            <a:ext cx="2946058" cy="498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87DF0-968F-4558-857E-61099EB39200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42" y="4779391"/>
            <a:ext cx="5438792" cy="390977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236"/>
            <a:ext cx="2946058" cy="4985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530" y="9431236"/>
            <a:ext cx="2946058" cy="4985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A8A7D-28D9-43A8-81D0-A10FA7B6C0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842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93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288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197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414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Développement territorial dans une logique d’harmonie et de durabilité</a:t>
            </a:r>
          </a:p>
          <a:p>
            <a:r>
              <a:rPr lang="fr-FR" dirty="0"/>
              <a:t>Être ambitieux pour porter un projet d’avenir et intégrateur des grandes modifications à venir (démographie, économie, politiques de l’eau, …) : les tendances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091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0325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760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20688" y="1239838"/>
            <a:ext cx="5956300" cy="335121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A8A7D-28D9-43A8-81D0-A10FA7B6C060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02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05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0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023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8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848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64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60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620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15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668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69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412AA-0C55-4E7F-BDAB-ABF7AE55ADAA}" type="datetimeFigureOut">
              <a:rPr lang="fr-FR" smtClean="0"/>
              <a:t>11/06/2024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2EF1-A95D-47B1-B410-0CE1A736DA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01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10.png"/><Relationship Id="rId3" Type="http://schemas.openxmlformats.org/officeDocument/2006/relationships/image" Target="../media/image4.wmf"/><Relationship Id="rId7" Type="http://schemas.openxmlformats.org/officeDocument/2006/relationships/diagramColors" Target="../diagrams/colors1.xml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8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12.png"/><Relationship Id="rId10" Type="http://schemas.openxmlformats.org/officeDocument/2006/relationships/image" Target="../media/image7.svg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53" y="312203"/>
            <a:ext cx="3464560" cy="2423795"/>
          </a:xfrm>
          <a:prstGeom prst="rect">
            <a:avLst/>
          </a:prstGeom>
        </p:spPr>
      </p:pic>
      <p:sp>
        <p:nvSpPr>
          <p:cNvPr id="14" name="Ellipse 13"/>
          <p:cNvSpPr/>
          <p:nvPr/>
        </p:nvSpPr>
        <p:spPr>
          <a:xfrm>
            <a:off x="-491906" y="-1597623"/>
            <a:ext cx="5301540" cy="5301540"/>
          </a:xfrm>
          <a:prstGeom prst="ellipse">
            <a:avLst/>
          </a:prstGeom>
          <a:noFill/>
          <a:ln>
            <a:solidFill>
              <a:srgbClr val="008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BD30A64-FCA5-BF5F-9937-F4D964622CF4}"/>
              </a:ext>
            </a:extLst>
          </p:cNvPr>
          <p:cNvSpPr txBox="1"/>
          <p:nvPr/>
        </p:nvSpPr>
        <p:spPr>
          <a:xfrm>
            <a:off x="6539859" y="4431364"/>
            <a:ext cx="4071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>
                <a:solidFill>
                  <a:srgbClr val="C23D00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7 juin 2024 – La Lande-de-Fronsac</a:t>
            </a:r>
          </a:p>
        </p:txBody>
      </p:sp>
      <p:pic>
        <p:nvPicPr>
          <p:cNvPr id="15" name="Image 14" descr="Une image contenant texte, reine&#10;&#10;Description générée automatiquement">
            <a:extLst>
              <a:ext uri="{FF2B5EF4-FFF2-40B4-BE49-F238E27FC236}">
                <a16:creationId xmlns:a16="http://schemas.microsoft.com/office/drawing/2014/main" id="{ECC25BC5-50FC-8C0E-74AE-37002F6933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55" y="5613743"/>
            <a:ext cx="625395" cy="1015663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22CE0B4-5D61-D89F-00BF-21000901322B}"/>
              </a:ext>
            </a:extLst>
          </p:cNvPr>
          <p:cNvSpPr txBox="1"/>
          <p:nvPr/>
        </p:nvSpPr>
        <p:spPr>
          <a:xfrm>
            <a:off x="4495764" y="1648549"/>
            <a:ext cx="7578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cap="small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ira Sans Light" panose="020B0403050000020004" pitchFamily="34" charset="0"/>
                <a:ea typeface="Fira Sans Light" panose="020B0403050000020004" pitchFamily="34" charset="0"/>
              </a:rPr>
              <a:t>Projet du SAGE</a:t>
            </a:r>
          </a:p>
          <a:p>
            <a:pPr algn="ctr"/>
            <a:endParaRPr lang="fr-FR" sz="1400" dirty="0"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2400" b="1" u="sng" dirty="0">
                <a:latin typeface="Fira Sans Light" panose="020B0403050000020004" pitchFamily="34" charset="0"/>
                <a:ea typeface="Fira Sans Light" panose="020B0403050000020004" pitchFamily="34" charset="0"/>
              </a:rPr>
              <a:t>Atelier n°1</a:t>
            </a:r>
          </a:p>
          <a:p>
            <a:pPr algn="ctr"/>
            <a:r>
              <a:rPr lang="fr-FR" sz="2400" b="1" dirty="0">
                <a:latin typeface="Fira Sans Light" panose="020B0403050000020004" pitchFamily="34" charset="0"/>
                <a:ea typeface="Fira Sans Light" panose="020B0403050000020004" pitchFamily="34" charset="0"/>
              </a:rPr>
              <a:t>de travail de la CLE pour l’écriture du PAGD</a:t>
            </a:r>
          </a:p>
          <a:p>
            <a:pPr algn="ctr"/>
            <a:r>
              <a:rPr lang="fr-FR" sz="2400" b="1" dirty="0">
                <a:latin typeface="Fira Sans Light" panose="020B0403050000020004" pitchFamily="34" charset="0"/>
                <a:ea typeface="Fira Sans Light" panose="020B0403050000020004" pitchFamily="34" charset="0"/>
              </a:rPr>
              <a:t>et du Règlement du SAGE</a:t>
            </a:r>
          </a:p>
        </p:txBody>
      </p:sp>
    </p:spTree>
    <p:extLst>
      <p:ext uri="{BB962C8B-B14F-4D97-AF65-F5344CB8AC3E}">
        <p14:creationId xmlns:p14="http://schemas.microsoft.com/office/powerpoint/2010/main" val="88959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6983" y="547077"/>
            <a:ext cx="6955491" cy="1061198"/>
          </a:xfrm>
        </p:spPr>
        <p:txBody>
          <a:bodyPr/>
          <a:lstStyle/>
          <a:p>
            <a:r>
              <a:rPr lang="fr-FR" dirty="0">
                <a:solidFill>
                  <a:srgbClr val="C23D00"/>
                </a:solidFill>
                <a:latin typeface="Ubuntu Light" panose="020B0304030602030204" pitchFamily="34" charset="0"/>
              </a:rPr>
              <a:t>Déroulé de l’atelier</a:t>
            </a:r>
          </a:p>
        </p:txBody>
      </p:sp>
      <p:pic>
        <p:nvPicPr>
          <p:cNvPr id="5" name="Imag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5" name="Espace réservé du contenu 2">
            <a:extLst>
              <a:ext uri="{FF2B5EF4-FFF2-40B4-BE49-F238E27FC236}">
                <a16:creationId xmlns:a16="http://schemas.microsoft.com/office/drawing/2014/main" id="{A5C958B6-06B4-CB70-09F1-6CC0C93AF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127" y="2215662"/>
            <a:ext cx="9350420" cy="3645876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r>
              <a:rPr lang="fr-FR" sz="3000" b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Cadre de séquences d’ateliers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r>
              <a:rPr lang="fr-FR" sz="3000" b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Méthode de travail et objectifs visés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r>
              <a:rPr lang="fr-FR" sz="3000" b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Temps des débats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ü"/>
              <a:tabLst>
                <a:tab pos="3590925" algn="l"/>
              </a:tabLst>
            </a:pPr>
            <a:r>
              <a:rPr lang="fr-FR" sz="2400" i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Matinée : quelles mesures par thématique et ambitions stratégiques ?</a:t>
            </a:r>
          </a:p>
          <a:p>
            <a:pPr lvl="2">
              <a:lnSpc>
                <a:spcPct val="120000"/>
              </a:lnSpc>
              <a:buFont typeface="Wingdings" panose="05000000000000000000" pitchFamily="2" charset="2"/>
              <a:buChar char="ü"/>
              <a:tabLst>
                <a:tab pos="3590925" algn="l"/>
              </a:tabLst>
            </a:pPr>
            <a:r>
              <a:rPr lang="fr-FR" sz="2400" i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Après-midi : quid des controverses ?</a:t>
            </a: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3000" b="1" dirty="0">
              <a:latin typeface="Fira Sans Light" panose="020B0403050000020004" pitchFamily="34" charset="0"/>
              <a:ea typeface="Fira Sans ExtraLight" panose="020B0403050000020004" pitchFamily="34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r>
              <a:rPr lang="fr-FR" sz="3000" b="1" dirty="0">
                <a:latin typeface="Fira Sans Light" panose="020B0403050000020004" pitchFamily="34" charset="0"/>
                <a:ea typeface="Fira Sans ExtraLight" panose="020B0403050000020004" pitchFamily="34" charset="0"/>
              </a:rPr>
              <a:t>Bilan et clôture de la journée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sz="2800" dirty="0">
              <a:latin typeface="Fira Sans Light" panose="020B0403050000020004" pitchFamily="34" charset="0"/>
              <a:ea typeface="Fira Sans ExtraLight" panose="020B0403050000020004" pitchFamily="34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sz="2800" dirty="0">
              <a:latin typeface="Fira Sans Light" panose="020B0403050000020004" pitchFamily="34" charset="0"/>
              <a:ea typeface="Fira Sans ExtraLight" panose="020B0403050000020004" pitchFamily="34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sz="2800" dirty="0">
              <a:latin typeface="Fira Sans Light" panose="020B0403050000020004" pitchFamily="34" charset="0"/>
              <a:ea typeface="Fira Sans ExtraLight" panose="020B04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828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63833" y="442902"/>
            <a:ext cx="9702952" cy="106119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C23D00"/>
                </a:solidFill>
                <a:latin typeface="Ubuntu Light" panose="020B0304030602030204" pitchFamily="34" charset="0"/>
              </a:rPr>
              <a:t>Cadre des séquences d’ateliers</a:t>
            </a:r>
          </a:p>
        </p:txBody>
      </p:sp>
      <p:pic>
        <p:nvPicPr>
          <p:cNvPr id="5" name="Imag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3" name="Espace réservé du contenu 5">
            <a:extLst>
              <a:ext uri="{FF2B5EF4-FFF2-40B4-BE49-F238E27FC236}">
                <a16:creationId xmlns:a16="http://schemas.microsoft.com/office/drawing/2014/main" id="{C49419FF-3A1B-DB46-C8A0-4A3A0C6E2322}"/>
              </a:ext>
            </a:extLst>
          </p:cNvPr>
          <p:cNvSpPr txBox="1">
            <a:spLocks/>
          </p:cNvSpPr>
          <p:nvPr/>
        </p:nvSpPr>
        <p:spPr>
          <a:xfrm>
            <a:off x="618433" y="1859412"/>
            <a:ext cx="10469775" cy="2042095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fr-FR" sz="2800" b="1" dirty="0">
                <a:latin typeface="Ubuntu Condensed" panose="020B0506030602030204" pitchFamily="34" charset="0"/>
              </a:rPr>
              <a:t>La vie du SAGE</a:t>
            </a:r>
          </a:p>
          <a:p>
            <a:pPr marL="285750" indent="-285750"/>
            <a:endParaRPr lang="fr-FR" dirty="0">
              <a:solidFill>
                <a:srgbClr val="FF0000"/>
              </a:solidFill>
              <a:latin typeface="Fira Sans Light" panose="020B0403050000020004" pitchFamily="34" charset="0"/>
            </a:endParaRPr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40AD627-1212-C417-4DF7-D05444F4F76D}"/>
              </a:ext>
            </a:extLst>
          </p:cNvPr>
          <p:cNvSpPr txBox="1"/>
          <p:nvPr/>
        </p:nvSpPr>
        <p:spPr>
          <a:xfrm>
            <a:off x="231336" y="3278623"/>
            <a:ext cx="2378665" cy="204311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ETAT INITIAL</a:t>
            </a: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D’où partons-nous ?</a:t>
            </a:r>
          </a:p>
          <a:p>
            <a:pPr algn="ctr"/>
            <a:endParaRPr lang="fr-FR" sz="1600" b="1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sz="1600" b="1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4E52CA-EF47-529A-A7C7-33B5E78FAC04}"/>
              </a:ext>
            </a:extLst>
          </p:cNvPr>
          <p:cNvSpPr txBox="1"/>
          <p:nvPr/>
        </p:nvSpPr>
        <p:spPr>
          <a:xfrm>
            <a:off x="2742308" y="3280959"/>
            <a:ext cx="3074974" cy="275820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DIAGNOSTIC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sz="16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Ce que nous voulons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(re)gagner / ne pas perdre ?</a:t>
            </a: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i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Mise en système</a:t>
            </a:r>
          </a:p>
          <a:p>
            <a:pPr algn="ctr"/>
            <a:r>
              <a:rPr lang="fr-FR" sz="1600" i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des « enjeux » du SAGE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6722BAA-63F6-86ED-D9D9-BA98DA67F1EC}"/>
              </a:ext>
            </a:extLst>
          </p:cNvPr>
          <p:cNvSpPr txBox="1"/>
          <p:nvPr/>
        </p:nvSpPr>
        <p:spPr>
          <a:xfrm>
            <a:off x="6000327" y="1482477"/>
            <a:ext cx="2938562" cy="501479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« PROJET »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SAGE</a:t>
            </a: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Fixer les objectifs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sz="16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Retenir une </a:t>
            </a:r>
            <a:r>
              <a:rPr lang="fr-FR" b="1" cap="all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stratégie d’actions</a:t>
            </a:r>
          </a:p>
          <a:p>
            <a:pPr algn="ctr"/>
            <a:endParaRPr lang="fr-FR" sz="16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sz="900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Où voulons nous aller et</a:t>
            </a:r>
          </a:p>
          <a:p>
            <a:pPr algn="ctr"/>
            <a:r>
              <a:rPr lang="fr-FR" sz="1600" b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comment y parvenir ?</a:t>
            </a: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endParaRPr lang="fr-FR" dirty="0">
              <a:solidFill>
                <a:schemeClr val="bg1"/>
              </a:solidFill>
              <a:latin typeface="Fira Sans Light" panose="020B0403050000020004" pitchFamily="34" charset="0"/>
              <a:ea typeface="Fira Sans Light" panose="020B0403050000020004" pitchFamily="34" charset="0"/>
            </a:endParaRPr>
          </a:p>
          <a:p>
            <a:pPr algn="ctr"/>
            <a:r>
              <a:rPr lang="fr-FR" sz="1600" i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Quels leviers ?</a:t>
            </a:r>
          </a:p>
          <a:p>
            <a:pPr algn="ctr"/>
            <a:r>
              <a:rPr lang="fr-FR" sz="1600" i="1" dirty="0">
                <a:solidFill>
                  <a:schemeClr val="bg1"/>
                </a:solidFill>
                <a:latin typeface="Fira Sans Light" panose="020B0403050000020004" pitchFamily="34" charset="0"/>
                <a:ea typeface="Fira Sans Light" panose="020B0403050000020004" pitchFamily="34" charset="0"/>
              </a:rPr>
              <a:t>Quelle volonté et acceptation ?</a:t>
            </a:r>
          </a:p>
        </p:txBody>
      </p:sp>
      <p:sp>
        <p:nvSpPr>
          <p:cNvPr id="12" name="Flèche droite 19">
            <a:extLst>
              <a:ext uri="{FF2B5EF4-FFF2-40B4-BE49-F238E27FC236}">
                <a16:creationId xmlns:a16="http://schemas.microsoft.com/office/drawing/2014/main" id="{936C1B5D-9EBE-790D-ADE8-23C42DAA438C}"/>
              </a:ext>
            </a:extLst>
          </p:cNvPr>
          <p:cNvSpPr/>
          <p:nvPr/>
        </p:nvSpPr>
        <p:spPr>
          <a:xfrm>
            <a:off x="2474437" y="4340145"/>
            <a:ext cx="623094" cy="30043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20">
            <a:extLst>
              <a:ext uri="{FF2B5EF4-FFF2-40B4-BE49-F238E27FC236}">
                <a16:creationId xmlns:a16="http://schemas.microsoft.com/office/drawing/2014/main" id="{5AD33F9F-2B5C-30FF-389B-AF74EEB90A1E}"/>
              </a:ext>
            </a:extLst>
          </p:cNvPr>
          <p:cNvSpPr/>
          <p:nvPr/>
        </p:nvSpPr>
        <p:spPr>
          <a:xfrm>
            <a:off x="5612130" y="4340145"/>
            <a:ext cx="586285" cy="30043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24">
            <a:extLst>
              <a:ext uri="{FF2B5EF4-FFF2-40B4-BE49-F238E27FC236}">
                <a16:creationId xmlns:a16="http://schemas.microsoft.com/office/drawing/2014/main" id="{B8E89FC3-6F4A-7544-3149-A3D17592DA38}"/>
              </a:ext>
            </a:extLst>
          </p:cNvPr>
          <p:cNvSpPr/>
          <p:nvPr/>
        </p:nvSpPr>
        <p:spPr>
          <a:xfrm>
            <a:off x="4184460" y="4806597"/>
            <a:ext cx="144000" cy="43434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à coins arrondis 26">
            <a:extLst>
              <a:ext uri="{FF2B5EF4-FFF2-40B4-BE49-F238E27FC236}">
                <a16:creationId xmlns:a16="http://schemas.microsoft.com/office/drawing/2014/main" id="{3E5C2FF4-7562-F46B-3C81-0F4AFF7E71FE}"/>
              </a:ext>
            </a:extLst>
          </p:cNvPr>
          <p:cNvSpPr/>
          <p:nvPr/>
        </p:nvSpPr>
        <p:spPr>
          <a:xfrm>
            <a:off x="231336" y="4163350"/>
            <a:ext cx="8707553" cy="842990"/>
          </a:xfrm>
          <a:prstGeom prst="roundRect">
            <a:avLst/>
          </a:prstGeom>
          <a:noFill/>
          <a:ln w="38100">
            <a:solidFill>
              <a:srgbClr val="C23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F677F0E-B865-9BFF-9355-876E4FD4555D}"/>
              </a:ext>
            </a:extLst>
          </p:cNvPr>
          <p:cNvSpPr txBox="1"/>
          <p:nvPr/>
        </p:nvSpPr>
        <p:spPr>
          <a:xfrm>
            <a:off x="9544214" y="1899547"/>
            <a:ext cx="2308261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LA STRATEGIE </a:t>
            </a:r>
            <a:r>
              <a:rPr lang="fr-FR" sz="1600" dirty="0">
                <a:latin typeface="Fira Sans Light" panose="020B0403050000020004" pitchFamily="34" charset="0"/>
              </a:rPr>
              <a:t>(adoptée par la CLE, le 30/04/2024)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Le PAGD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Le règlement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7809A39-C461-F3F5-3935-AD4C919DD0DE}"/>
              </a:ext>
            </a:extLst>
          </p:cNvPr>
          <p:cNvSpPr txBox="1"/>
          <p:nvPr/>
        </p:nvSpPr>
        <p:spPr>
          <a:xfrm>
            <a:off x="9504757" y="3783312"/>
            <a:ext cx="259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C23D00"/>
                </a:solidFill>
              </a:rPr>
              <a:t>Traduction opérationnelle</a:t>
            </a:r>
          </a:p>
        </p:txBody>
      </p:sp>
      <p:sp>
        <p:nvSpPr>
          <p:cNvPr id="21" name="Accolade ouvrante 20">
            <a:extLst>
              <a:ext uri="{FF2B5EF4-FFF2-40B4-BE49-F238E27FC236}">
                <a16:creationId xmlns:a16="http://schemas.microsoft.com/office/drawing/2014/main" id="{8164A248-2F5D-C4BE-6899-F1551B0DEE3A}"/>
              </a:ext>
            </a:extLst>
          </p:cNvPr>
          <p:cNvSpPr/>
          <p:nvPr/>
        </p:nvSpPr>
        <p:spPr>
          <a:xfrm>
            <a:off x="9121933" y="1581325"/>
            <a:ext cx="466807" cy="481947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D96371D-BD3F-B2A4-BD2A-12F72541990C}"/>
              </a:ext>
            </a:extLst>
          </p:cNvPr>
          <p:cNvCxnSpPr/>
          <p:nvPr/>
        </p:nvCxnSpPr>
        <p:spPr>
          <a:xfrm>
            <a:off x="10618470" y="2926080"/>
            <a:ext cx="0" cy="857232"/>
          </a:xfrm>
          <a:prstGeom prst="line">
            <a:avLst/>
          </a:prstGeom>
          <a:ln w="76200">
            <a:solidFill>
              <a:srgbClr val="C23D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871CFD69-9B47-488E-F56B-9E527B6A9C73}"/>
              </a:ext>
            </a:extLst>
          </p:cNvPr>
          <p:cNvCxnSpPr/>
          <p:nvPr/>
        </p:nvCxnSpPr>
        <p:spPr>
          <a:xfrm>
            <a:off x="10608820" y="4224372"/>
            <a:ext cx="0" cy="857232"/>
          </a:xfrm>
          <a:prstGeom prst="line">
            <a:avLst/>
          </a:prstGeom>
          <a:ln w="76200">
            <a:solidFill>
              <a:srgbClr val="C23D0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73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3" name="Espace réservé du contenu 5">
            <a:extLst>
              <a:ext uri="{FF2B5EF4-FFF2-40B4-BE49-F238E27FC236}">
                <a16:creationId xmlns:a16="http://schemas.microsoft.com/office/drawing/2014/main" id="{C49419FF-3A1B-DB46-C8A0-4A3A0C6E2322}"/>
              </a:ext>
            </a:extLst>
          </p:cNvPr>
          <p:cNvSpPr txBox="1">
            <a:spLocks/>
          </p:cNvSpPr>
          <p:nvPr/>
        </p:nvSpPr>
        <p:spPr>
          <a:xfrm>
            <a:off x="618433" y="1859412"/>
            <a:ext cx="10469775" cy="2042095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fr-FR" sz="2800" b="1" dirty="0">
                <a:latin typeface="Ubuntu Condensed" panose="020B0506030602030204" pitchFamily="34" charset="0"/>
              </a:rPr>
              <a:t>Les séquences d’écriture</a:t>
            </a:r>
          </a:p>
          <a:p>
            <a:pPr marL="285750" indent="-285750"/>
            <a:endParaRPr lang="fr-FR" dirty="0">
              <a:solidFill>
                <a:srgbClr val="FF0000"/>
              </a:solidFill>
              <a:latin typeface="Fira Sans Light" panose="020B0403050000020004" pitchFamily="34" charset="0"/>
            </a:endParaRPr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D2464A2B-B51F-B37D-6F75-BADD61D0E81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779" y="4214147"/>
            <a:ext cx="2710662" cy="1806463"/>
          </a:xfrm>
          <a:prstGeom prst="rect">
            <a:avLst/>
          </a:prstGeom>
        </p:spPr>
      </p:pic>
      <p:sp>
        <p:nvSpPr>
          <p:cNvPr id="19" name="Phylactère : pensées 18">
            <a:extLst>
              <a:ext uri="{FF2B5EF4-FFF2-40B4-BE49-F238E27FC236}">
                <a16:creationId xmlns:a16="http://schemas.microsoft.com/office/drawing/2014/main" id="{B752BE56-CE5F-103A-2E36-53A8602274F9}"/>
              </a:ext>
            </a:extLst>
          </p:cNvPr>
          <p:cNvSpPr/>
          <p:nvPr/>
        </p:nvSpPr>
        <p:spPr>
          <a:xfrm>
            <a:off x="800711" y="2510202"/>
            <a:ext cx="3048076" cy="1735282"/>
          </a:xfrm>
          <a:prstGeom prst="cloudCallout">
            <a:avLst/>
          </a:prstGeom>
          <a:solidFill>
            <a:schemeClr val="bg1"/>
          </a:solidFill>
          <a:ln>
            <a:solidFill>
              <a:srgbClr val="008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56CB3E0-1E90-8D88-8F74-124E8700C2FE}"/>
              </a:ext>
            </a:extLst>
          </p:cNvPr>
          <p:cNvSpPr txBox="1"/>
          <p:nvPr/>
        </p:nvSpPr>
        <p:spPr>
          <a:xfrm>
            <a:off x="1002117" y="2842913"/>
            <a:ext cx="2511303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i="1" dirty="0">
                <a:solidFill>
                  <a:srgbClr val="008C8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ira Sans Extra Condensed Light" panose="020B0403050000020004" pitchFamily="34" charset="0"/>
              </a:rPr>
              <a:t>Et si nous y réfléchissions ensemble en ateliers ?</a:t>
            </a:r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A0CC4505-91A2-C9C7-2350-DFEC5A187FA4}"/>
              </a:ext>
            </a:extLst>
          </p:cNvPr>
          <p:cNvSpPr txBox="1">
            <a:spLocks/>
          </p:cNvSpPr>
          <p:nvPr/>
        </p:nvSpPr>
        <p:spPr>
          <a:xfrm>
            <a:off x="1463833" y="442902"/>
            <a:ext cx="9702952" cy="1061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solidFill>
                  <a:srgbClr val="C23D00"/>
                </a:solidFill>
                <a:latin typeface="Ubuntu Light" panose="020B0304030602030204" pitchFamily="34" charset="0"/>
              </a:rPr>
              <a:t>Cadre des séquences d’ateliers</a:t>
            </a:r>
            <a:endParaRPr lang="fr-FR" dirty="0">
              <a:solidFill>
                <a:srgbClr val="C23D00"/>
              </a:solidFill>
              <a:latin typeface="Ubuntu Light" panose="020B030403060203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49424E9-427E-8E6F-0FAC-A6328116549A}"/>
              </a:ext>
            </a:extLst>
          </p:cNvPr>
          <p:cNvSpPr txBox="1"/>
          <p:nvPr/>
        </p:nvSpPr>
        <p:spPr>
          <a:xfrm>
            <a:off x="5474826" y="1899547"/>
            <a:ext cx="63776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7 juin : atelier de la CLE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18 et 25 juin : ateliers territoriaux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9 juillet : séance du Bureau</a:t>
            </a:r>
            <a:endParaRPr lang="fr-FR" sz="1600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Sept-dec.2024 :</a:t>
            </a:r>
          </a:p>
          <a:p>
            <a:pPr marL="800100" lvl="1" indent="-342900">
              <a:buFontTx/>
              <a:buChar char="-"/>
            </a:pPr>
            <a:r>
              <a:rPr lang="fr-FR" sz="2000" dirty="0">
                <a:latin typeface="Fira Sans Light" panose="020B0403050000020004" pitchFamily="34" charset="0"/>
              </a:rPr>
              <a:t>Des réunions thématiques</a:t>
            </a:r>
          </a:p>
          <a:p>
            <a:pPr marL="800100" lvl="1" indent="-342900">
              <a:buFontTx/>
              <a:buChar char="-"/>
            </a:pPr>
            <a:r>
              <a:rPr lang="fr-FR" sz="2000" dirty="0">
                <a:latin typeface="Fira Sans Light" panose="020B0403050000020004" pitchFamily="34" charset="0"/>
              </a:rPr>
              <a:t>Des réunions techniques juridiques</a:t>
            </a:r>
          </a:p>
          <a:p>
            <a:pPr marL="800100" lvl="1" indent="-342900">
              <a:buFontTx/>
              <a:buChar char="-"/>
            </a:pPr>
            <a:r>
              <a:rPr lang="fr-FR" sz="2000" dirty="0">
                <a:latin typeface="Fira Sans Light" panose="020B0403050000020004" pitchFamily="34" charset="0"/>
              </a:rPr>
              <a:t>1-2 séance du Bureau</a:t>
            </a:r>
          </a:p>
          <a:p>
            <a:pPr marL="800100" lvl="1" indent="-342900">
              <a:buFontTx/>
              <a:buChar char="-"/>
            </a:pPr>
            <a:r>
              <a:rPr lang="fr-FR" sz="2000" dirty="0">
                <a:latin typeface="Fira Sans Light" panose="020B0403050000020004" pitchFamily="34" charset="0"/>
              </a:rPr>
              <a:t>1 séance de la CLE</a:t>
            </a:r>
            <a:endParaRPr lang="fr-FR" sz="2400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199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13" name="Espace réservé du contenu 5">
            <a:extLst>
              <a:ext uri="{FF2B5EF4-FFF2-40B4-BE49-F238E27FC236}">
                <a16:creationId xmlns:a16="http://schemas.microsoft.com/office/drawing/2014/main" id="{C49419FF-3A1B-DB46-C8A0-4A3A0C6E2322}"/>
              </a:ext>
            </a:extLst>
          </p:cNvPr>
          <p:cNvSpPr txBox="1">
            <a:spLocks/>
          </p:cNvSpPr>
          <p:nvPr/>
        </p:nvSpPr>
        <p:spPr>
          <a:xfrm>
            <a:off x="618433" y="1859412"/>
            <a:ext cx="10469775" cy="2042095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fr-FR" sz="2800" b="1" dirty="0">
                <a:latin typeface="Ubuntu Condensed" panose="020B0506030602030204" pitchFamily="34" charset="0"/>
              </a:rPr>
              <a:t>La philosophie de la stratégie</a:t>
            </a:r>
          </a:p>
          <a:p>
            <a:pPr marL="285750" indent="-285750"/>
            <a:endParaRPr lang="fr-FR" dirty="0">
              <a:solidFill>
                <a:srgbClr val="FF0000"/>
              </a:solidFill>
              <a:latin typeface="Fira Sans Light" panose="020B0403050000020004" pitchFamily="34" charset="0"/>
            </a:endParaRPr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</p:txBody>
      </p:sp>
      <p:sp>
        <p:nvSpPr>
          <p:cNvPr id="22" name="Titre 1">
            <a:extLst>
              <a:ext uri="{FF2B5EF4-FFF2-40B4-BE49-F238E27FC236}">
                <a16:creationId xmlns:a16="http://schemas.microsoft.com/office/drawing/2014/main" id="{A0CC4505-91A2-C9C7-2350-DFEC5A187FA4}"/>
              </a:ext>
            </a:extLst>
          </p:cNvPr>
          <p:cNvSpPr txBox="1">
            <a:spLocks/>
          </p:cNvSpPr>
          <p:nvPr/>
        </p:nvSpPr>
        <p:spPr>
          <a:xfrm>
            <a:off x="1463833" y="442902"/>
            <a:ext cx="9702952" cy="1061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solidFill>
                  <a:srgbClr val="C23D00"/>
                </a:solidFill>
                <a:latin typeface="Ubuntu Light" panose="020B0304030602030204" pitchFamily="34" charset="0"/>
              </a:rPr>
              <a:t>Cadre des séquences d’ateliers</a:t>
            </a:r>
            <a:endParaRPr lang="fr-FR" dirty="0">
              <a:solidFill>
                <a:srgbClr val="C23D00"/>
              </a:solidFill>
              <a:latin typeface="Ubuntu Light" panose="020B0304030602030204" pitchFamily="34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49424E9-427E-8E6F-0FAC-A6328116549A}"/>
              </a:ext>
            </a:extLst>
          </p:cNvPr>
          <p:cNvSpPr txBox="1"/>
          <p:nvPr/>
        </p:nvSpPr>
        <p:spPr>
          <a:xfrm>
            <a:off x="5474826" y="1899547"/>
            <a:ext cx="637765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Faire projet !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Être intégrateur des enjeux du SAGE et du changement climatique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Penser l’eau au travers de l’aménagement du territoire et de son développement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Fira Sans Light" panose="020B0403050000020004" pitchFamily="34" charset="0"/>
              </a:rPr>
              <a:t>Répondre aux attendus (SDAGE, DCE, Plan eau) et être ambitieux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2400" dirty="0">
              <a:latin typeface="Fira Sans Light" panose="020B04030500000200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100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22" name="Titre 1">
            <a:extLst>
              <a:ext uri="{FF2B5EF4-FFF2-40B4-BE49-F238E27FC236}">
                <a16:creationId xmlns:a16="http://schemas.microsoft.com/office/drawing/2014/main" id="{A0CC4505-91A2-C9C7-2350-DFEC5A187FA4}"/>
              </a:ext>
            </a:extLst>
          </p:cNvPr>
          <p:cNvSpPr txBox="1">
            <a:spLocks/>
          </p:cNvSpPr>
          <p:nvPr/>
        </p:nvSpPr>
        <p:spPr>
          <a:xfrm>
            <a:off x="1463833" y="442902"/>
            <a:ext cx="9702952" cy="1061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>
                <a:solidFill>
                  <a:srgbClr val="C23D00"/>
                </a:solidFill>
                <a:latin typeface="Ubuntu Light" panose="020B0304030602030204" pitchFamily="34" charset="0"/>
              </a:rPr>
              <a:t>Cadre des séquences d’ateliers</a:t>
            </a:r>
            <a:endParaRPr lang="fr-FR" dirty="0">
              <a:solidFill>
                <a:srgbClr val="C23D00"/>
              </a:solidFill>
              <a:latin typeface="Ubuntu Light" panose="020B0304030602030204" pitchFamily="34" charset="0"/>
            </a:endParaRPr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1E41110-9925-F89B-E98C-778FB64057B2}"/>
              </a:ext>
            </a:extLst>
          </p:cNvPr>
          <p:cNvGrpSpPr/>
          <p:nvPr/>
        </p:nvGrpSpPr>
        <p:grpSpPr>
          <a:xfrm>
            <a:off x="1275596" y="2424352"/>
            <a:ext cx="9144000" cy="4365812"/>
            <a:chOff x="0" y="0"/>
            <a:chExt cx="2650490" cy="1155700"/>
          </a:xfrm>
        </p:grpSpPr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C005BD70-1421-F520-76A7-40EBF93C97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46" name="Freeform 41">
              <a:extLst>
                <a:ext uri="{FF2B5EF4-FFF2-40B4-BE49-F238E27FC236}">
                  <a16:creationId xmlns:a16="http://schemas.microsoft.com/office/drawing/2014/main" id="{99573B7D-98D5-2DB2-E92C-23510084E7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9EE3FD68-40F9-4CAB-584F-86166A34D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49" name="Espace réservé du contenu 2">
            <a:extLst>
              <a:ext uri="{FF2B5EF4-FFF2-40B4-BE49-F238E27FC236}">
                <a16:creationId xmlns:a16="http://schemas.microsoft.com/office/drawing/2014/main" id="{691D3E6D-BE82-759E-A23C-4122F476F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200" y="1371891"/>
            <a:ext cx="8885583" cy="4940244"/>
          </a:xfrm>
        </p:spPr>
        <p:txBody>
          <a:bodyPr>
            <a:noAutofit/>
          </a:bodyPr>
          <a:lstStyle/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r>
              <a:rPr lang="fr-FR" b="1" dirty="0">
                <a:latin typeface="Fira Sans ExtraLight" panose="020B0403050000020004" pitchFamily="34" charset="0"/>
                <a:ea typeface="Fira Sans ExtraLight" panose="020B0403050000020004" pitchFamily="34" charset="0"/>
              </a:rPr>
              <a:t>4 thèmes intégrateurs des enjeux, 5 objectifs transversaux</a:t>
            </a: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sz="1050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endParaRPr lang="fr-FR" i="1" dirty="0">
              <a:latin typeface="Fira Sans ExtraLight" panose="020B0403050000020004" pitchFamily="34" charset="0"/>
              <a:ea typeface="Fira Sans ExtraLight" panose="020B0403050000020004" pitchFamily="34" charset="0"/>
              <a:sym typeface="Wingdings" panose="05000000000000000000" pitchFamily="2" charset="2"/>
            </a:endParaRPr>
          </a:p>
          <a:p>
            <a:pPr marL="457200" lvl="1" indent="0">
              <a:lnSpc>
                <a:spcPct val="120000"/>
              </a:lnSpc>
              <a:buNone/>
              <a:tabLst>
                <a:tab pos="3590925" algn="l"/>
              </a:tabLst>
            </a:pPr>
            <a:r>
              <a:rPr lang="fr-FR" i="1" dirty="0">
                <a:latin typeface="Fira Sans ExtraLight" panose="020B0403050000020004" pitchFamily="34" charset="0"/>
                <a:ea typeface="Fira Sans ExtraLight" panose="020B0403050000020004" pitchFamily="34" charset="0"/>
                <a:sym typeface="Wingdings" panose="05000000000000000000" pitchFamily="2" charset="2"/>
              </a:rPr>
              <a:t> </a:t>
            </a:r>
            <a:r>
              <a:rPr lang="fr-FR" i="1" dirty="0">
                <a:latin typeface="Fira Sans ExtraLight" panose="020B0403050000020004" pitchFamily="34" charset="0"/>
                <a:ea typeface="Fira Sans ExtraLight" panose="020B0403050000020004" pitchFamily="34" charset="0"/>
              </a:rPr>
              <a:t>24 objectifs opérationnels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dirty="0">
              <a:latin typeface="Fira Sans ExtraLight" panose="020B0403050000020004" pitchFamily="34" charset="0"/>
              <a:ea typeface="Fira Sans ExtraLight" panose="020B0403050000020004" pitchFamily="34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dirty="0">
              <a:latin typeface="Fira Sans ExtraLight" panose="020B0403050000020004" pitchFamily="34" charset="0"/>
              <a:ea typeface="Fira Sans ExtraLight" panose="020B0403050000020004" pitchFamily="34" charset="0"/>
            </a:endParaRP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90925" algn="l"/>
              </a:tabLst>
            </a:pPr>
            <a:endParaRPr lang="fr-FR" dirty="0">
              <a:latin typeface="Fira Sans ExtraLight" panose="020B0403050000020004" pitchFamily="34" charset="0"/>
              <a:ea typeface="Fira Sans ExtraLight" panose="020B0403050000020004" pitchFamily="34" charset="0"/>
            </a:endParaRPr>
          </a:p>
        </p:txBody>
      </p:sp>
      <p:graphicFrame>
        <p:nvGraphicFramePr>
          <p:cNvPr id="55" name="Diagramme 54">
            <a:extLst>
              <a:ext uri="{FF2B5EF4-FFF2-40B4-BE49-F238E27FC236}">
                <a16:creationId xmlns:a16="http://schemas.microsoft.com/office/drawing/2014/main" id="{4D173D1A-FF87-B078-06B9-2C50525BF8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4268528"/>
              </p:ext>
            </p:extLst>
          </p:nvPr>
        </p:nvGraphicFramePr>
        <p:xfrm>
          <a:off x="2912164" y="2020908"/>
          <a:ext cx="5512376" cy="3545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6" name="Zone de texte 9">
            <a:extLst>
              <a:ext uri="{FF2B5EF4-FFF2-40B4-BE49-F238E27FC236}">
                <a16:creationId xmlns:a16="http://schemas.microsoft.com/office/drawing/2014/main" id="{7CA517ED-8A31-7E5B-B079-402C8450D7D7}"/>
              </a:ext>
            </a:extLst>
          </p:cNvPr>
          <p:cNvSpPr txBox="1"/>
          <p:nvPr/>
        </p:nvSpPr>
        <p:spPr>
          <a:xfrm>
            <a:off x="7477033" y="2138205"/>
            <a:ext cx="2752551" cy="74364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55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Créer les conditions nécessaires à la gouvernance de l’eau</a:t>
            </a:r>
            <a:endParaRPr lang="fr-FR" sz="1550" kern="100" dirty="0">
              <a:effectLst/>
              <a:latin typeface="Ubuntu Condensed" panose="020B05060306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Zone de texte 10">
            <a:extLst>
              <a:ext uri="{FF2B5EF4-FFF2-40B4-BE49-F238E27FC236}">
                <a16:creationId xmlns:a16="http://schemas.microsoft.com/office/drawing/2014/main" id="{7E7592AC-D4AF-EB1C-F57F-64E73BA25701}"/>
              </a:ext>
            </a:extLst>
          </p:cNvPr>
          <p:cNvSpPr txBox="1"/>
          <p:nvPr/>
        </p:nvSpPr>
        <p:spPr>
          <a:xfrm>
            <a:off x="7156494" y="1963226"/>
            <a:ext cx="498475" cy="7848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fr-FR" sz="1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Zone de texte 9">
            <a:extLst>
              <a:ext uri="{FF2B5EF4-FFF2-40B4-BE49-F238E27FC236}">
                <a16:creationId xmlns:a16="http://schemas.microsoft.com/office/drawing/2014/main" id="{A510C463-A81F-BED4-9216-C2703C08547E}"/>
              </a:ext>
            </a:extLst>
          </p:cNvPr>
          <p:cNvSpPr txBox="1"/>
          <p:nvPr/>
        </p:nvSpPr>
        <p:spPr>
          <a:xfrm>
            <a:off x="8066220" y="4110261"/>
            <a:ext cx="2123103" cy="74364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Réduire les pollutions</a:t>
            </a:r>
            <a:endParaRPr lang="fr-FR" sz="1000" kern="100" dirty="0">
              <a:effectLst/>
              <a:latin typeface="Ubuntu Condensed" panose="020B05060306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Zone de texte 10">
            <a:extLst>
              <a:ext uri="{FF2B5EF4-FFF2-40B4-BE49-F238E27FC236}">
                <a16:creationId xmlns:a16="http://schemas.microsoft.com/office/drawing/2014/main" id="{B2EA57F0-7DE3-E2B7-0BCB-275F476521AC}"/>
              </a:ext>
            </a:extLst>
          </p:cNvPr>
          <p:cNvSpPr txBox="1"/>
          <p:nvPr/>
        </p:nvSpPr>
        <p:spPr>
          <a:xfrm>
            <a:off x="7745682" y="3935282"/>
            <a:ext cx="273398" cy="7848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fr-FR" sz="1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Zone de texte 9">
            <a:extLst>
              <a:ext uri="{FF2B5EF4-FFF2-40B4-BE49-F238E27FC236}">
                <a16:creationId xmlns:a16="http://schemas.microsoft.com/office/drawing/2014/main" id="{D05D5817-5DC0-D4D3-24F5-1823AE66B459}"/>
              </a:ext>
            </a:extLst>
          </p:cNvPr>
          <p:cNvSpPr txBox="1"/>
          <p:nvPr/>
        </p:nvSpPr>
        <p:spPr>
          <a:xfrm>
            <a:off x="7002333" y="5345083"/>
            <a:ext cx="3274659" cy="74364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55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Agir pour favoriser l’équilibre quantitatif et accroitre la résilience territoriale</a:t>
            </a:r>
            <a:endParaRPr lang="fr-FR" sz="1550" kern="100" dirty="0">
              <a:effectLst/>
              <a:latin typeface="Ubuntu Condensed" panose="020B05060306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Zone de texte 10">
            <a:extLst>
              <a:ext uri="{FF2B5EF4-FFF2-40B4-BE49-F238E27FC236}">
                <a16:creationId xmlns:a16="http://schemas.microsoft.com/office/drawing/2014/main" id="{8BFD96CF-DB08-7485-9254-E8363DAC6295}"/>
              </a:ext>
            </a:extLst>
          </p:cNvPr>
          <p:cNvSpPr txBox="1"/>
          <p:nvPr/>
        </p:nvSpPr>
        <p:spPr>
          <a:xfrm>
            <a:off x="6681794" y="5170104"/>
            <a:ext cx="498475" cy="7848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fr-FR" sz="1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Zone de texte 9">
            <a:extLst>
              <a:ext uri="{FF2B5EF4-FFF2-40B4-BE49-F238E27FC236}">
                <a16:creationId xmlns:a16="http://schemas.microsoft.com/office/drawing/2014/main" id="{3DB4D4E3-A3BB-7B05-3670-1B0647034AB2}"/>
              </a:ext>
            </a:extLst>
          </p:cNvPr>
          <p:cNvSpPr txBox="1"/>
          <p:nvPr/>
        </p:nvSpPr>
        <p:spPr>
          <a:xfrm>
            <a:off x="2086577" y="1982465"/>
            <a:ext cx="2669974" cy="74364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55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Améliorer </a:t>
            </a:r>
            <a:r>
              <a:rPr lang="fr-FR" sz="150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la</a:t>
            </a:r>
            <a:r>
              <a:rPr lang="fr-FR" sz="155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connaissance pour une action efficiente</a:t>
            </a:r>
            <a:endParaRPr lang="fr-FR" sz="1550" kern="100" dirty="0">
              <a:effectLst/>
              <a:latin typeface="Ubuntu Condensed" panose="020B05060306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Zone de texte 10">
            <a:extLst>
              <a:ext uri="{FF2B5EF4-FFF2-40B4-BE49-F238E27FC236}">
                <a16:creationId xmlns:a16="http://schemas.microsoft.com/office/drawing/2014/main" id="{B69D968B-6D30-E3CD-9E21-225878F2E57C}"/>
              </a:ext>
            </a:extLst>
          </p:cNvPr>
          <p:cNvSpPr txBox="1"/>
          <p:nvPr/>
        </p:nvSpPr>
        <p:spPr>
          <a:xfrm>
            <a:off x="1766038" y="1807486"/>
            <a:ext cx="498475" cy="7848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fr-FR" sz="1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Zone de texte 9">
            <a:extLst>
              <a:ext uri="{FF2B5EF4-FFF2-40B4-BE49-F238E27FC236}">
                <a16:creationId xmlns:a16="http://schemas.microsoft.com/office/drawing/2014/main" id="{04BE1852-1AFA-960B-9652-6B23A3D85506}"/>
              </a:ext>
            </a:extLst>
          </p:cNvPr>
          <p:cNvSpPr txBox="1"/>
          <p:nvPr/>
        </p:nvSpPr>
        <p:spPr>
          <a:xfrm>
            <a:off x="1836056" y="4889819"/>
            <a:ext cx="3344645" cy="9469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550" kern="100" dirty="0">
                <a:effectLst/>
                <a:latin typeface="Ubuntu Condensed" panose="020B0506030602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Préserver et restaurer les fonctionnalités des milieux constitutifs de la TVB</a:t>
            </a:r>
            <a:endParaRPr lang="fr-FR" sz="1550" kern="100" dirty="0">
              <a:effectLst/>
              <a:latin typeface="Ubuntu Condensed" panose="020B05060306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Zone de texte 10">
            <a:extLst>
              <a:ext uri="{FF2B5EF4-FFF2-40B4-BE49-F238E27FC236}">
                <a16:creationId xmlns:a16="http://schemas.microsoft.com/office/drawing/2014/main" id="{49F47A83-D58C-8B82-0BEB-11A68B715119}"/>
              </a:ext>
            </a:extLst>
          </p:cNvPr>
          <p:cNvSpPr txBox="1"/>
          <p:nvPr/>
        </p:nvSpPr>
        <p:spPr>
          <a:xfrm>
            <a:off x="1515517" y="4714840"/>
            <a:ext cx="498475" cy="7848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fr-FR" sz="1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6" name="Connecteur : en arc 65">
            <a:extLst>
              <a:ext uri="{FF2B5EF4-FFF2-40B4-BE49-F238E27FC236}">
                <a16:creationId xmlns:a16="http://schemas.microsoft.com/office/drawing/2014/main" id="{D6BD40AD-3AAC-8DED-2C90-9F0246D07507}"/>
              </a:ext>
            </a:extLst>
          </p:cNvPr>
          <p:cNvCxnSpPr>
            <a:cxnSpLocks noChangeAspect="1"/>
          </p:cNvCxnSpPr>
          <p:nvPr/>
        </p:nvCxnSpPr>
        <p:spPr>
          <a:xfrm>
            <a:off x="7223054" y="3315638"/>
            <a:ext cx="1073439" cy="698651"/>
          </a:xfrm>
          <a:prstGeom prst="curvedConnector3">
            <a:avLst>
              <a:gd name="adj1" fmla="val 50000"/>
            </a:avLst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 : en arc 66">
            <a:extLst>
              <a:ext uri="{FF2B5EF4-FFF2-40B4-BE49-F238E27FC236}">
                <a16:creationId xmlns:a16="http://schemas.microsoft.com/office/drawing/2014/main" id="{3DC834EF-0AB9-F8EA-D209-2096FD5EF1C9}"/>
              </a:ext>
            </a:extLst>
          </p:cNvPr>
          <p:cNvCxnSpPr>
            <a:cxnSpLocks noChangeAspect="1"/>
          </p:cNvCxnSpPr>
          <p:nvPr/>
        </p:nvCxnSpPr>
        <p:spPr>
          <a:xfrm>
            <a:off x="7025343" y="4432225"/>
            <a:ext cx="560070" cy="918210"/>
          </a:xfrm>
          <a:prstGeom prst="curvedConnector3">
            <a:avLst>
              <a:gd name="adj1" fmla="val 62722"/>
            </a:avLst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 : en arc 67">
            <a:extLst>
              <a:ext uri="{FF2B5EF4-FFF2-40B4-BE49-F238E27FC236}">
                <a16:creationId xmlns:a16="http://schemas.microsoft.com/office/drawing/2014/main" id="{ADBDF6FD-48A6-1CDC-72CB-FBA0072101C3}"/>
              </a:ext>
            </a:extLst>
          </p:cNvPr>
          <p:cNvCxnSpPr>
            <a:cxnSpLocks noChangeAspect="1"/>
          </p:cNvCxnSpPr>
          <p:nvPr/>
        </p:nvCxnSpPr>
        <p:spPr>
          <a:xfrm flipH="1" flipV="1">
            <a:off x="3054238" y="2592346"/>
            <a:ext cx="1173480" cy="504825"/>
          </a:xfrm>
          <a:prstGeom prst="curvedConnector3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 : en arc 68">
            <a:extLst>
              <a:ext uri="{FF2B5EF4-FFF2-40B4-BE49-F238E27FC236}">
                <a16:creationId xmlns:a16="http://schemas.microsoft.com/office/drawing/2014/main" id="{1A5C5093-4D52-3952-D7D3-EC5D8613F282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3370149" y="4112622"/>
            <a:ext cx="666750" cy="815340"/>
          </a:xfrm>
          <a:prstGeom prst="curvedConnector3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orme libre : forme 69">
            <a:extLst>
              <a:ext uri="{FF2B5EF4-FFF2-40B4-BE49-F238E27FC236}">
                <a16:creationId xmlns:a16="http://schemas.microsoft.com/office/drawing/2014/main" id="{47265DD8-31D3-D370-DAA2-9DA2BD5B5DFE}"/>
              </a:ext>
            </a:extLst>
          </p:cNvPr>
          <p:cNvSpPr/>
          <p:nvPr/>
        </p:nvSpPr>
        <p:spPr>
          <a:xfrm>
            <a:off x="5277251" y="2131986"/>
            <a:ext cx="1908476" cy="202731"/>
          </a:xfrm>
          <a:custGeom>
            <a:avLst/>
            <a:gdLst>
              <a:gd name="connsiteX0" fmla="*/ 0 w 2078181"/>
              <a:gd name="connsiteY0" fmla="*/ 415637 h 415637"/>
              <a:gd name="connsiteX1" fmla="*/ 914400 w 2078181"/>
              <a:gd name="connsiteY1" fmla="*/ 0 h 415637"/>
              <a:gd name="connsiteX2" fmla="*/ 2078181 w 2078181"/>
              <a:gd name="connsiteY2" fmla="*/ 415637 h 415637"/>
              <a:gd name="connsiteX3" fmla="*/ 2078181 w 2078181"/>
              <a:gd name="connsiteY3" fmla="*/ 415637 h 41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8181" h="415637">
                <a:moveTo>
                  <a:pt x="0" y="415637"/>
                </a:moveTo>
                <a:cubicBezTo>
                  <a:pt x="284018" y="207818"/>
                  <a:pt x="568037" y="0"/>
                  <a:pt x="914400" y="0"/>
                </a:cubicBezTo>
                <a:cubicBezTo>
                  <a:pt x="1260763" y="0"/>
                  <a:pt x="2078181" y="415637"/>
                  <a:pt x="2078181" y="415637"/>
                </a:cubicBezTo>
                <a:lnTo>
                  <a:pt x="2078181" y="415637"/>
                </a:lnTo>
              </a:path>
            </a:pathLst>
          </a:custGeom>
          <a:noFill/>
          <a:ln w="38100">
            <a:solidFill>
              <a:schemeClr val="accent1"/>
            </a:solidFill>
            <a:prstDash val="sysDash"/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" name="Graphique 1468992988" descr="Algues marines contour">
            <a:extLst>
              <a:ext uri="{FF2B5EF4-FFF2-40B4-BE49-F238E27FC236}">
                <a16:creationId xmlns:a16="http://schemas.microsoft.com/office/drawing/2014/main" id="{F38EBF30-B1B7-09AE-D8E4-06F35A10E97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870957" y="4416096"/>
            <a:ext cx="502920" cy="502920"/>
          </a:xfrm>
          <a:prstGeom prst="rect">
            <a:avLst/>
          </a:prstGeom>
        </p:spPr>
      </p:pic>
      <p:pic>
        <p:nvPicPr>
          <p:cNvPr id="72" name="Graphique 1236934276" descr="Réunion avec un remplissage uni">
            <a:extLst>
              <a:ext uri="{FF2B5EF4-FFF2-40B4-BE49-F238E27FC236}">
                <a16:creationId xmlns:a16="http://schemas.microsoft.com/office/drawing/2014/main" id="{D3AD79A9-699D-58F9-8D9C-24DB75733DE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368889" y="2304497"/>
            <a:ext cx="502920" cy="502920"/>
          </a:xfrm>
          <a:prstGeom prst="rect">
            <a:avLst/>
          </a:prstGeom>
        </p:spPr>
      </p:pic>
      <p:pic>
        <p:nvPicPr>
          <p:cNvPr id="73" name="Graphique 1578824424" descr="Risque biologique contour">
            <a:extLst>
              <a:ext uri="{FF2B5EF4-FFF2-40B4-BE49-F238E27FC236}">
                <a16:creationId xmlns:a16="http://schemas.microsoft.com/office/drawing/2014/main" id="{4F5F07D7-DC53-C215-5AD2-0C8F7DD4D1B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768663" y="3994348"/>
            <a:ext cx="502920" cy="502920"/>
          </a:xfrm>
          <a:prstGeom prst="rect">
            <a:avLst/>
          </a:prstGeom>
        </p:spPr>
      </p:pic>
      <p:pic>
        <p:nvPicPr>
          <p:cNvPr id="74" name="Graphique 1751692641" descr="Cailloux empilés avec un remplissage uni">
            <a:extLst>
              <a:ext uri="{FF2B5EF4-FFF2-40B4-BE49-F238E27FC236}">
                <a16:creationId xmlns:a16="http://schemas.microsoft.com/office/drawing/2014/main" id="{BDAAEB53-4AED-F7F9-0FE3-019F6E4CB30A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9704383" y="5596966"/>
            <a:ext cx="502920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70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6983" y="535647"/>
            <a:ext cx="9702952" cy="106119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C23D00"/>
                </a:solidFill>
                <a:latin typeface="Ubuntu Light" panose="020B0304030602030204" pitchFamily="34" charset="0"/>
              </a:rPr>
              <a:t>Méthode de travail en atelier</a:t>
            </a:r>
          </a:p>
        </p:txBody>
      </p:sp>
      <p:pic>
        <p:nvPicPr>
          <p:cNvPr id="5" name="Image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691" y="161353"/>
            <a:ext cx="1148080" cy="8070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e 5"/>
          <p:cNvGrpSpPr>
            <a:grpSpLocks noChangeAspect="1"/>
          </p:cNvGrpSpPr>
          <p:nvPr/>
        </p:nvGrpSpPr>
        <p:grpSpPr>
          <a:xfrm rot="18229012">
            <a:off x="375435" y="751246"/>
            <a:ext cx="1152000" cy="490046"/>
            <a:chOff x="0" y="0"/>
            <a:chExt cx="2650490" cy="1155700"/>
          </a:xfrm>
        </p:grpSpPr>
        <p:sp>
          <p:nvSpPr>
            <p:cNvPr id="7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8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C2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9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3" name="Espace réservé du contenu 5">
            <a:extLst>
              <a:ext uri="{FF2B5EF4-FFF2-40B4-BE49-F238E27FC236}">
                <a16:creationId xmlns:a16="http://schemas.microsoft.com/office/drawing/2014/main" id="{EF1C3F8F-2E2E-335C-3623-99F8F99C8222}"/>
              </a:ext>
            </a:extLst>
          </p:cNvPr>
          <p:cNvSpPr txBox="1">
            <a:spLocks/>
          </p:cNvSpPr>
          <p:nvPr/>
        </p:nvSpPr>
        <p:spPr>
          <a:xfrm>
            <a:off x="618433" y="1894137"/>
            <a:ext cx="10469775" cy="2042095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fr-FR" sz="2800" b="1" dirty="0">
                <a:latin typeface="Ubuntu Condensed" panose="020B0506030602030204" pitchFamily="34" charset="0"/>
              </a:rPr>
              <a:t>Parole au prestataire « Du Vert dans les Rouages » </a:t>
            </a:r>
            <a:r>
              <a:rPr lang="fr-FR" sz="2400" i="1" dirty="0">
                <a:latin typeface="Ubuntu Condensed" panose="020B0506030602030204" pitchFamily="34" charset="0"/>
              </a:rPr>
              <a:t>(Guillaume MICHEL)</a:t>
            </a:r>
          </a:p>
          <a:p>
            <a:pPr marL="285750" indent="-285750"/>
            <a:endParaRPr lang="fr-FR" sz="1600" i="1" dirty="0">
              <a:solidFill>
                <a:srgbClr val="FF0000"/>
              </a:solidFill>
              <a:latin typeface="Fira Sans Light" panose="020B0403050000020004" pitchFamily="34" charset="0"/>
            </a:endParaRPr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</a:pPr>
            <a:endParaRPr lang="fr-FR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32976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1524000" y="2492189"/>
            <a:ext cx="9144000" cy="4365812"/>
            <a:chOff x="0" y="0"/>
            <a:chExt cx="2650490" cy="1155700"/>
          </a:xfrm>
        </p:grpSpPr>
        <p:sp>
          <p:nvSpPr>
            <p:cNvPr id="12" name="Freeform 42"/>
            <p:cNvSpPr>
              <a:spLocks/>
            </p:cNvSpPr>
            <p:nvPr/>
          </p:nvSpPr>
          <p:spPr bwMode="auto">
            <a:xfrm>
              <a:off x="244548" y="0"/>
              <a:ext cx="2169160" cy="1155700"/>
            </a:xfrm>
            <a:custGeom>
              <a:avLst/>
              <a:gdLst>
                <a:gd name="T0" fmla="*/ 8277 w 13663"/>
                <a:gd name="T1" fmla="*/ 4411 h 7279"/>
                <a:gd name="T2" fmla="*/ 8810 w 13663"/>
                <a:gd name="T3" fmla="*/ 4041 h 7279"/>
                <a:gd name="T4" fmla="*/ 9369 w 13663"/>
                <a:gd name="T5" fmla="*/ 3682 h 7279"/>
                <a:gd name="T6" fmla="*/ 9948 w 13663"/>
                <a:gd name="T7" fmla="*/ 3356 h 7279"/>
                <a:gd name="T8" fmla="*/ 10540 w 13663"/>
                <a:gd name="T9" fmla="*/ 3082 h 7279"/>
                <a:gd name="T10" fmla="*/ 11139 w 13663"/>
                <a:gd name="T11" fmla="*/ 2884 h 7279"/>
                <a:gd name="T12" fmla="*/ 11738 w 13663"/>
                <a:gd name="T13" fmla="*/ 2780 h 7279"/>
                <a:gd name="T14" fmla="*/ 12333 w 13663"/>
                <a:gd name="T15" fmla="*/ 2793 h 7279"/>
                <a:gd name="T16" fmla="*/ 12916 w 13663"/>
                <a:gd name="T17" fmla="*/ 2942 h 7279"/>
                <a:gd name="T18" fmla="*/ 13480 w 13663"/>
                <a:gd name="T19" fmla="*/ 3249 h 7279"/>
                <a:gd name="T20" fmla="*/ 13610 w 13663"/>
                <a:gd name="T21" fmla="*/ 2987 h 7279"/>
                <a:gd name="T22" fmla="*/ 13453 w 13663"/>
                <a:gd name="T23" fmla="*/ 2418 h 7279"/>
                <a:gd name="T24" fmla="*/ 13209 w 13663"/>
                <a:gd name="T25" fmla="*/ 1896 h 7279"/>
                <a:gd name="T26" fmla="*/ 12891 w 13663"/>
                <a:gd name="T27" fmla="*/ 1427 h 7279"/>
                <a:gd name="T28" fmla="*/ 12504 w 13663"/>
                <a:gd name="T29" fmla="*/ 1013 h 7279"/>
                <a:gd name="T30" fmla="*/ 12060 w 13663"/>
                <a:gd name="T31" fmla="*/ 664 h 7279"/>
                <a:gd name="T32" fmla="*/ 11568 w 13663"/>
                <a:gd name="T33" fmla="*/ 383 h 7279"/>
                <a:gd name="T34" fmla="*/ 11035 w 13663"/>
                <a:gd name="T35" fmla="*/ 174 h 7279"/>
                <a:gd name="T36" fmla="*/ 10473 w 13663"/>
                <a:gd name="T37" fmla="*/ 45 h 7279"/>
                <a:gd name="T38" fmla="*/ 9890 w 13663"/>
                <a:gd name="T39" fmla="*/ 0 h 7279"/>
                <a:gd name="T40" fmla="*/ 9296 w 13663"/>
                <a:gd name="T41" fmla="*/ 44 h 7279"/>
                <a:gd name="T42" fmla="*/ 8907 w 13663"/>
                <a:gd name="T43" fmla="*/ 89 h 7279"/>
                <a:gd name="T44" fmla="*/ 8518 w 13663"/>
                <a:gd name="T45" fmla="*/ 171 h 7279"/>
                <a:gd name="T46" fmla="*/ 8132 w 13663"/>
                <a:gd name="T47" fmla="*/ 288 h 7279"/>
                <a:gd name="T48" fmla="*/ 7752 w 13663"/>
                <a:gd name="T49" fmla="*/ 434 h 7279"/>
                <a:gd name="T50" fmla="*/ 7380 w 13663"/>
                <a:gd name="T51" fmla="*/ 604 h 7279"/>
                <a:gd name="T52" fmla="*/ 7019 w 13663"/>
                <a:gd name="T53" fmla="*/ 795 h 7279"/>
                <a:gd name="T54" fmla="*/ 6676 w 13663"/>
                <a:gd name="T55" fmla="*/ 1002 h 7279"/>
                <a:gd name="T56" fmla="*/ 6350 w 13663"/>
                <a:gd name="T57" fmla="*/ 1220 h 7279"/>
                <a:gd name="T58" fmla="*/ 6045 w 13663"/>
                <a:gd name="T59" fmla="*/ 1445 h 7279"/>
                <a:gd name="T60" fmla="*/ 5766 w 13663"/>
                <a:gd name="T61" fmla="*/ 1672 h 7279"/>
                <a:gd name="T62" fmla="*/ 5462 w 13663"/>
                <a:gd name="T63" fmla="*/ 1947 h 7279"/>
                <a:gd name="T64" fmla="*/ 5032 w 13663"/>
                <a:gd name="T65" fmla="*/ 2387 h 7279"/>
                <a:gd name="T66" fmla="*/ 4562 w 13663"/>
                <a:gd name="T67" fmla="*/ 2907 h 7279"/>
                <a:gd name="T68" fmla="*/ 3707 w 13663"/>
                <a:gd name="T69" fmla="*/ 3871 h 7279"/>
                <a:gd name="T70" fmla="*/ 3164 w 13663"/>
                <a:gd name="T71" fmla="*/ 4465 h 7279"/>
                <a:gd name="T72" fmla="*/ 2605 w 13663"/>
                <a:gd name="T73" fmla="*/ 5038 h 7279"/>
                <a:gd name="T74" fmla="*/ 2038 w 13663"/>
                <a:gd name="T75" fmla="*/ 5562 h 7279"/>
                <a:gd name="T76" fmla="*/ 1470 w 13663"/>
                <a:gd name="T77" fmla="*/ 6010 h 7279"/>
                <a:gd name="T78" fmla="*/ 907 w 13663"/>
                <a:gd name="T79" fmla="*/ 6354 h 7279"/>
                <a:gd name="T80" fmla="*/ 357 w 13663"/>
                <a:gd name="T81" fmla="*/ 6568 h 7279"/>
                <a:gd name="T82" fmla="*/ 453 w 13663"/>
                <a:gd name="T83" fmla="*/ 6876 h 7279"/>
                <a:gd name="T84" fmla="*/ 1215 w 13663"/>
                <a:gd name="T85" fmla="*/ 7137 h 7279"/>
                <a:gd name="T86" fmla="*/ 1955 w 13663"/>
                <a:gd name="T87" fmla="*/ 7263 h 7279"/>
                <a:gd name="T88" fmla="*/ 2674 w 13663"/>
                <a:gd name="T89" fmla="*/ 7269 h 7279"/>
                <a:gd name="T90" fmla="*/ 3373 w 13663"/>
                <a:gd name="T91" fmla="*/ 7168 h 7279"/>
                <a:gd name="T92" fmla="*/ 4053 w 13663"/>
                <a:gd name="T93" fmla="*/ 6977 h 7279"/>
                <a:gd name="T94" fmla="*/ 4717 w 13663"/>
                <a:gd name="T95" fmla="*/ 6710 h 7279"/>
                <a:gd name="T96" fmla="*/ 5363 w 13663"/>
                <a:gd name="T97" fmla="*/ 6381 h 7279"/>
                <a:gd name="T98" fmla="*/ 5995 w 13663"/>
                <a:gd name="T99" fmla="*/ 6006 h 7279"/>
                <a:gd name="T100" fmla="*/ 6614 w 13663"/>
                <a:gd name="T101" fmla="*/ 5599 h 7279"/>
                <a:gd name="T102" fmla="*/ 7221 w 13663"/>
                <a:gd name="T103" fmla="*/ 5173 h 7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663" h="7279">
                  <a:moveTo>
                    <a:pt x="7619" y="4887"/>
                  </a:moveTo>
                  <a:lnTo>
                    <a:pt x="7940" y="4654"/>
                  </a:lnTo>
                  <a:lnTo>
                    <a:pt x="8277" y="4411"/>
                  </a:lnTo>
                  <a:lnTo>
                    <a:pt x="8452" y="4288"/>
                  </a:lnTo>
                  <a:lnTo>
                    <a:pt x="8629" y="4164"/>
                  </a:lnTo>
                  <a:lnTo>
                    <a:pt x="8810" y="4041"/>
                  </a:lnTo>
                  <a:lnTo>
                    <a:pt x="8994" y="3919"/>
                  </a:lnTo>
                  <a:lnTo>
                    <a:pt x="9180" y="3799"/>
                  </a:lnTo>
                  <a:lnTo>
                    <a:pt x="9369" y="3682"/>
                  </a:lnTo>
                  <a:lnTo>
                    <a:pt x="9560" y="3569"/>
                  </a:lnTo>
                  <a:lnTo>
                    <a:pt x="9753" y="3460"/>
                  </a:lnTo>
                  <a:lnTo>
                    <a:pt x="9948" y="3356"/>
                  </a:lnTo>
                  <a:lnTo>
                    <a:pt x="10144" y="3257"/>
                  </a:lnTo>
                  <a:lnTo>
                    <a:pt x="10342" y="3167"/>
                  </a:lnTo>
                  <a:lnTo>
                    <a:pt x="10540" y="3082"/>
                  </a:lnTo>
                  <a:lnTo>
                    <a:pt x="10739" y="3007"/>
                  </a:lnTo>
                  <a:lnTo>
                    <a:pt x="10939" y="2940"/>
                  </a:lnTo>
                  <a:lnTo>
                    <a:pt x="11139" y="2884"/>
                  </a:lnTo>
                  <a:lnTo>
                    <a:pt x="11339" y="2838"/>
                  </a:lnTo>
                  <a:lnTo>
                    <a:pt x="11539" y="2802"/>
                  </a:lnTo>
                  <a:lnTo>
                    <a:pt x="11738" y="2780"/>
                  </a:lnTo>
                  <a:lnTo>
                    <a:pt x="11938" y="2770"/>
                  </a:lnTo>
                  <a:lnTo>
                    <a:pt x="12136" y="2774"/>
                  </a:lnTo>
                  <a:lnTo>
                    <a:pt x="12333" y="2793"/>
                  </a:lnTo>
                  <a:lnTo>
                    <a:pt x="12529" y="2826"/>
                  </a:lnTo>
                  <a:lnTo>
                    <a:pt x="12724" y="2875"/>
                  </a:lnTo>
                  <a:lnTo>
                    <a:pt x="12916" y="2942"/>
                  </a:lnTo>
                  <a:lnTo>
                    <a:pt x="13106" y="3026"/>
                  </a:lnTo>
                  <a:lnTo>
                    <a:pt x="13294" y="3128"/>
                  </a:lnTo>
                  <a:lnTo>
                    <a:pt x="13480" y="3249"/>
                  </a:lnTo>
                  <a:lnTo>
                    <a:pt x="13663" y="3390"/>
                  </a:lnTo>
                  <a:lnTo>
                    <a:pt x="13642" y="3187"/>
                  </a:lnTo>
                  <a:lnTo>
                    <a:pt x="13610" y="2987"/>
                  </a:lnTo>
                  <a:lnTo>
                    <a:pt x="13568" y="2793"/>
                  </a:lnTo>
                  <a:lnTo>
                    <a:pt x="13514" y="2603"/>
                  </a:lnTo>
                  <a:lnTo>
                    <a:pt x="13453" y="2418"/>
                  </a:lnTo>
                  <a:lnTo>
                    <a:pt x="13381" y="2239"/>
                  </a:lnTo>
                  <a:lnTo>
                    <a:pt x="13299" y="2064"/>
                  </a:lnTo>
                  <a:lnTo>
                    <a:pt x="13209" y="1896"/>
                  </a:lnTo>
                  <a:lnTo>
                    <a:pt x="13111" y="1734"/>
                  </a:lnTo>
                  <a:lnTo>
                    <a:pt x="13005" y="1577"/>
                  </a:lnTo>
                  <a:lnTo>
                    <a:pt x="12891" y="1427"/>
                  </a:lnTo>
                  <a:lnTo>
                    <a:pt x="12769" y="1282"/>
                  </a:lnTo>
                  <a:lnTo>
                    <a:pt x="12640" y="1145"/>
                  </a:lnTo>
                  <a:lnTo>
                    <a:pt x="12504" y="1013"/>
                  </a:lnTo>
                  <a:lnTo>
                    <a:pt x="12362" y="890"/>
                  </a:lnTo>
                  <a:lnTo>
                    <a:pt x="12214" y="773"/>
                  </a:lnTo>
                  <a:lnTo>
                    <a:pt x="12060" y="664"/>
                  </a:lnTo>
                  <a:lnTo>
                    <a:pt x="11901" y="563"/>
                  </a:lnTo>
                  <a:lnTo>
                    <a:pt x="11736" y="469"/>
                  </a:lnTo>
                  <a:lnTo>
                    <a:pt x="11568" y="383"/>
                  </a:lnTo>
                  <a:lnTo>
                    <a:pt x="11395" y="305"/>
                  </a:lnTo>
                  <a:lnTo>
                    <a:pt x="11217" y="236"/>
                  </a:lnTo>
                  <a:lnTo>
                    <a:pt x="11035" y="174"/>
                  </a:lnTo>
                  <a:lnTo>
                    <a:pt x="10851" y="122"/>
                  </a:lnTo>
                  <a:lnTo>
                    <a:pt x="10663" y="79"/>
                  </a:lnTo>
                  <a:lnTo>
                    <a:pt x="10473" y="45"/>
                  </a:lnTo>
                  <a:lnTo>
                    <a:pt x="10281" y="21"/>
                  </a:lnTo>
                  <a:lnTo>
                    <a:pt x="10087" y="5"/>
                  </a:lnTo>
                  <a:lnTo>
                    <a:pt x="9890" y="0"/>
                  </a:lnTo>
                  <a:lnTo>
                    <a:pt x="9693" y="4"/>
                  </a:lnTo>
                  <a:lnTo>
                    <a:pt x="9494" y="19"/>
                  </a:lnTo>
                  <a:lnTo>
                    <a:pt x="9296" y="44"/>
                  </a:lnTo>
                  <a:lnTo>
                    <a:pt x="9166" y="54"/>
                  </a:lnTo>
                  <a:lnTo>
                    <a:pt x="9037" y="69"/>
                  </a:lnTo>
                  <a:lnTo>
                    <a:pt x="8907" y="89"/>
                  </a:lnTo>
                  <a:lnTo>
                    <a:pt x="8778" y="113"/>
                  </a:lnTo>
                  <a:lnTo>
                    <a:pt x="8648" y="140"/>
                  </a:lnTo>
                  <a:lnTo>
                    <a:pt x="8518" y="171"/>
                  </a:lnTo>
                  <a:lnTo>
                    <a:pt x="8390" y="207"/>
                  </a:lnTo>
                  <a:lnTo>
                    <a:pt x="8260" y="246"/>
                  </a:lnTo>
                  <a:lnTo>
                    <a:pt x="8132" y="288"/>
                  </a:lnTo>
                  <a:lnTo>
                    <a:pt x="8004" y="334"/>
                  </a:lnTo>
                  <a:lnTo>
                    <a:pt x="7878" y="382"/>
                  </a:lnTo>
                  <a:lnTo>
                    <a:pt x="7752" y="434"/>
                  </a:lnTo>
                  <a:lnTo>
                    <a:pt x="7626" y="488"/>
                  </a:lnTo>
                  <a:lnTo>
                    <a:pt x="7502" y="546"/>
                  </a:lnTo>
                  <a:lnTo>
                    <a:pt x="7380" y="604"/>
                  </a:lnTo>
                  <a:lnTo>
                    <a:pt x="7259" y="667"/>
                  </a:lnTo>
                  <a:lnTo>
                    <a:pt x="7138" y="731"/>
                  </a:lnTo>
                  <a:lnTo>
                    <a:pt x="7019" y="795"/>
                  </a:lnTo>
                  <a:lnTo>
                    <a:pt x="6903" y="863"/>
                  </a:lnTo>
                  <a:lnTo>
                    <a:pt x="6788" y="932"/>
                  </a:lnTo>
                  <a:lnTo>
                    <a:pt x="6676" y="1002"/>
                  </a:lnTo>
                  <a:lnTo>
                    <a:pt x="6564" y="1074"/>
                  </a:lnTo>
                  <a:lnTo>
                    <a:pt x="6455" y="1147"/>
                  </a:lnTo>
                  <a:lnTo>
                    <a:pt x="6350" y="1220"/>
                  </a:lnTo>
                  <a:lnTo>
                    <a:pt x="6245" y="1294"/>
                  </a:lnTo>
                  <a:lnTo>
                    <a:pt x="6144" y="1369"/>
                  </a:lnTo>
                  <a:lnTo>
                    <a:pt x="6045" y="1445"/>
                  </a:lnTo>
                  <a:lnTo>
                    <a:pt x="5948" y="1521"/>
                  </a:lnTo>
                  <a:lnTo>
                    <a:pt x="5855" y="1596"/>
                  </a:lnTo>
                  <a:lnTo>
                    <a:pt x="5766" y="1672"/>
                  </a:lnTo>
                  <a:lnTo>
                    <a:pt x="5679" y="1747"/>
                  </a:lnTo>
                  <a:lnTo>
                    <a:pt x="5595" y="1821"/>
                  </a:lnTo>
                  <a:lnTo>
                    <a:pt x="5462" y="1947"/>
                  </a:lnTo>
                  <a:lnTo>
                    <a:pt x="5324" y="2083"/>
                  </a:lnTo>
                  <a:lnTo>
                    <a:pt x="5179" y="2230"/>
                  </a:lnTo>
                  <a:lnTo>
                    <a:pt x="5032" y="2387"/>
                  </a:lnTo>
                  <a:lnTo>
                    <a:pt x="4880" y="2553"/>
                  </a:lnTo>
                  <a:lnTo>
                    <a:pt x="4722" y="2726"/>
                  </a:lnTo>
                  <a:lnTo>
                    <a:pt x="4562" y="2907"/>
                  </a:lnTo>
                  <a:lnTo>
                    <a:pt x="4397" y="3092"/>
                  </a:lnTo>
                  <a:lnTo>
                    <a:pt x="4058" y="3477"/>
                  </a:lnTo>
                  <a:lnTo>
                    <a:pt x="3707" y="3871"/>
                  </a:lnTo>
                  <a:lnTo>
                    <a:pt x="3529" y="4071"/>
                  </a:lnTo>
                  <a:lnTo>
                    <a:pt x="3347" y="4269"/>
                  </a:lnTo>
                  <a:lnTo>
                    <a:pt x="3164" y="4465"/>
                  </a:lnTo>
                  <a:lnTo>
                    <a:pt x="2979" y="4660"/>
                  </a:lnTo>
                  <a:lnTo>
                    <a:pt x="2792" y="4851"/>
                  </a:lnTo>
                  <a:lnTo>
                    <a:pt x="2605" y="5038"/>
                  </a:lnTo>
                  <a:lnTo>
                    <a:pt x="2417" y="5220"/>
                  </a:lnTo>
                  <a:lnTo>
                    <a:pt x="2228" y="5395"/>
                  </a:lnTo>
                  <a:lnTo>
                    <a:pt x="2038" y="5562"/>
                  </a:lnTo>
                  <a:lnTo>
                    <a:pt x="1849" y="5722"/>
                  </a:lnTo>
                  <a:lnTo>
                    <a:pt x="1659" y="5871"/>
                  </a:lnTo>
                  <a:lnTo>
                    <a:pt x="1470" y="6010"/>
                  </a:lnTo>
                  <a:lnTo>
                    <a:pt x="1282" y="6138"/>
                  </a:lnTo>
                  <a:lnTo>
                    <a:pt x="1093" y="6253"/>
                  </a:lnTo>
                  <a:lnTo>
                    <a:pt x="907" y="6354"/>
                  </a:lnTo>
                  <a:lnTo>
                    <a:pt x="722" y="6442"/>
                  </a:lnTo>
                  <a:lnTo>
                    <a:pt x="539" y="6514"/>
                  </a:lnTo>
                  <a:lnTo>
                    <a:pt x="357" y="6568"/>
                  </a:lnTo>
                  <a:lnTo>
                    <a:pt x="177" y="6607"/>
                  </a:lnTo>
                  <a:lnTo>
                    <a:pt x="0" y="6626"/>
                  </a:lnTo>
                  <a:lnTo>
                    <a:pt x="453" y="6876"/>
                  </a:lnTo>
                  <a:lnTo>
                    <a:pt x="709" y="6979"/>
                  </a:lnTo>
                  <a:lnTo>
                    <a:pt x="964" y="7066"/>
                  </a:lnTo>
                  <a:lnTo>
                    <a:pt x="1215" y="7137"/>
                  </a:lnTo>
                  <a:lnTo>
                    <a:pt x="1464" y="7193"/>
                  </a:lnTo>
                  <a:lnTo>
                    <a:pt x="1711" y="7235"/>
                  </a:lnTo>
                  <a:lnTo>
                    <a:pt x="1955" y="7263"/>
                  </a:lnTo>
                  <a:lnTo>
                    <a:pt x="2197" y="7278"/>
                  </a:lnTo>
                  <a:lnTo>
                    <a:pt x="2437" y="7279"/>
                  </a:lnTo>
                  <a:lnTo>
                    <a:pt x="2674" y="7269"/>
                  </a:lnTo>
                  <a:lnTo>
                    <a:pt x="2909" y="7247"/>
                  </a:lnTo>
                  <a:lnTo>
                    <a:pt x="3142" y="7212"/>
                  </a:lnTo>
                  <a:lnTo>
                    <a:pt x="3373" y="7168"/>
                  </a:lnTo>
                  <a:lnTo>
                    <a:pt x="3602" y="7114"/>
                  </a:lnTo>
                  <a:lnTo>
                    <a:pt x="3829" y="7050"/>
                  </a:lnTo>
                  <a:lnTo>
                    <a:pt x="4053" y="6977"/>
                  </a:lnTo>
                  <a:lnTo>
                    <a:pt x="4277" y="6896"/>
                  </a:lnTo>
                  <a:lnTo>
                    <a:pt x="4497" y="6807"/>
                  </a:lnTo>
                  <a:lnTo>
                    <a:pt x="4717" y="6710"/>
                  </a:lnTo>
                  <a:lnTo>
                    <a:pt x="4934" y="6607"/>
                  </a:lnTo>
                  <a:lnTo>
                    <a:pt x="5149" y="6497"/>
                  </a:lnTo>
                  <a:lnTo>
                    <a:pt x="5363" y="6381"/>
                  </a:lnTo>
                  <a:lnTo>
                    <a:pt x="5575" y="6261"/>
                  </a:lnTo>
                  <a:lnTo>
                    <a:pt x="5786" y="6135"/>
                  </a:lnTo>
                  <a:lnTo>
                    <a:pt x="5995" y="6006"/>
                  </a:lnTo>
                  <a:lnTo>
                    <a:pt x="6203" y="5873"/>
                  </a:lnTo>
                  <a:lnTo>
                    <a:pt x="6409" y="5736"/>
                  </a:lnTo>
                  <a:lnTo>
                    <a:pt x="6614" y="5599"/>
                  </a:lnTo>
                  <a:lnTo>
                    <a:pt x="6818" y="5458"/>
                  </a:lnTo>
                  <a:lnTo>
                    <a:pt x="7020" y="5316"/>
                  </a:lnTo>
                  <a:lnTo>
                    <a:pt x="7221" y="5173"/>
                  </a:lnTo>
                  <a:lnTo>
                    <a:pt x="7420" y="5030"/>
                  </a:lnTo>
                  <a:lnTo>
                    <a:pt x="7619" y="4887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1" name="Freeform 41"/>
            <p:cNvSpPr>
              <a:spLocks/>
            </p:cNvSpPr>
            <p:nvPr/>
          </p:nvSpPr>
          <p:spPr bwMode="auto">
            <a:xfrm>
              <a:off x="1371600" y="542261"/>
              <a:ext cx="1278890" cy="451485"/>
            </a:xfrm>
            <a:custGeom>
              <a:avLst/>
              <a:gdLst>
                <a:gd name="T0" fmla="*/ 7788 w 8055"/>
                <a:gd name="T1" fmla="*/ 2331 h 2847"/>
                <a:gd name="T2" fmla="*/ 7867 w 8055"/>
                <a:gd name="T3" fmla="*/ 2428 h 2847"/>
                <a:gd name="T4" fmla="*/ 7976 w 8055"/>
                <a:gd name="T5" fmla="*/ 2571 h 2847"/>
                <a:gd name="T6" fmla="*/ 8034 w 8055"/>
                <a:gd name="T7" fmla="*/ 2638 h 2847"/>
                <a:gd name="T8" fmla="*/ 8048 w 8055"/>
                <a:gd name="T9" fmla="*/ 2586 h 2847"/>
                <a:gd name="T10" fmla="*/ 8026 w 8055"/>
                <a:gd name="T11" fmla="*/ 2468 h 2847"/>
                <a:gd name="T12" fmla="*/ 7993 w 8055"/>
                <a:gd name="T13" fmla="*/ 2343 h 2847"/>
                <a:gd name="T14" fmla="*/ 7953 w 8055"/>
                <a:gd name="T15" fmla="*/ 2215 h 2847"/>
                <a:gd name="T16" fmla="*/ 7906 w 8055"/>
                <a:gd name="T17" fmla="*/ 2085 h 2847"/>
                <a:gd name="T18" fmla="*/ 7836 w 8055"/>
                <a:gd name="T19" fmla="*/ 1915 h 2847"/>
                <a:gd name="T20" fmla="*/ 7726 w 8055"/>
                <a:gd name="T21" fmla="*/ 1678 h 2847"/>
                <a:gd name="T22" fmla="*/ 7622 w 8055"/>
                <a:gd name="T23" fmla="*/ 1479 h 2847"/>
                <a:gd name="T24" fmla="*/ 7385 w 8055"/>
                <a:gd name="T25" fmla="*/ 1113 h 2847"/>
                <a:gd name="T26" fmla="*/ 7025 w 8055"/>
                <a:gd name="T27" fmla="*/ 723 h 2847"/>
                <a:gd name="T28" fmla="*/ 6613 w 8055"/>
                <a:gd name="T29" fmla="*/ 422 h 2847"/>
                <a:gd name="T30" fmla="*/ 6161 w 8055"/>
                <a:gd name="T31" fmla="*/ 206 h 2847"/>
                <a:gd name="T32" fmla="*/ 5676 w 8055"/>
                <a:gd name="T33" fmla="*/ 69 h 2847"/>
                <a:gd name="T34" fmla="*/ 5169 w 8055"/>
                <a:gd name="T35" fmla="*/ 6 h 2847"/>
                <a:gd name="T36" fmla="*/ 4651 w 8055"/>
                <a:gd name="T37" fmla="*/ 12 h 2847"/>
                <a:gd name="T38" fmla="*/ 4130 w 8055"/>
                <a:gd name="T39" fmla="*/ 81 h 2847"/>
                <a:gd name="T40" fmla="*/ 3616 w 8055"/>
                <a:gd name="T41" fmla="*/ 207 h 2847"/>
                <a:gd name="T42" fmla="*/ 3119 w 8055"/>
                <a:gd name="T43" fmla="*/ 388 h 2847"/>
                <a:gd name="T44" fmla="*/ 2647 w 8055"/>
                <a:gd name="T45" fmla="*/ 614 h 2847"/>
                <a:gd name="T46" fmla="*/ 2403 w 8055"/>
                <a:gd name="T47" fmla="*/ 760 h 2847"/>
                <a:gd name="T48" fmla="*/ 2155 w 8055"/>
                <a:gd name="T49" fmla="*/ 926 h 2847"/>
                <a:gd name="T50" fmla="*/ 1905 w 8055"/>
                <a:gd name="T51" fmla="*/ 1107 h 2847"/>
                <a:gd name="T52" fmla="*/ 1653 w 8055"/>
                <a:gd name="T53" fmla="*/ 1297 h 2847"/>
                <a:gd name="T54" fmla="*/ 1233 w 8055"/>
                <a:gd name="T55" fmla="*/ 1620 h 2847"/>
                <a:gd name="T56" fmla="*/ 982 w 8055"/>
                <a:gd name="T57" fmla="*/ 1809 h 2847"/>
                <a:gd name="T58" fmla="*/ 732 w 8055"/>
                <a:gd name="T59" fmla="*/ 1988 h 2847"/>
                <a:gd name="T60" fmla="*/ 485 w 8055"/>
                <a:gd name="T61" fmla="*/ 2149 h 2847"/>
                <a:gd name="T62" fmla="*/ 240 w 8055"/>
                <a:gd name="T63" fmla="*/ 2289 h 2847"/>
                <a:gd name="T64" fmla="*/ 0 w 8055"/>
                <a:gd name="T65" fmla="*/ 2403 h 2847"/>
                <a:gd name="T66" fmla="*/ 126 w 8055"/>
                <a:gd name="T67" fmla="*/ 2495 h 2847"/>
                <a:gd name="T68" fmla="*/ 289 w 8055"/>
                <a:gd name="T69" fmla="*/ 2569 h 2847"/>
                <a:gd name="T70" fmla="*/ 487 w 8055"/>
                <a:gd name="T71" fmla="*/ 2634 h 2847"/>
                <a:gd name="T72" fmla="*/ 708 w 8055"/>
                <a:gd name="T73" fmla="*/ 2689 h 2847"/>
                <a:gd name="T74" fmla="*/ 945 w 8055"/>
                <a:gd name="T75" fmla="*/ 2735 h 2847"/>
                <a:gd name="T76" fmla="*/ 1190 w 8055"/>
                <a:gd name="T77" fmla="*/ 2773 h 2847"/>
                <a:gd name="T78" fmla="*/ 1432 w 8055"/>
                <a:gd name="T79" fmla="*/ 2802 h 2847"/>
                <a:gd name="T80" fmla="*/ 1663 w 8055"/>
                <a:gd name="T81" fmla="*/ 2824 h 2847"/>
                <a:gd name="T82" fmla="*/ 1874 w 8055"/>
                <a:gd name="T83" fmla="*/ 2838 h 2847"/>
                <a:gd name="T84" fmla="*/ 2056 w 8055"/>
                <a:gd name="T85" fmla="*/ 2846 h 2847"/>
                <a:gd name="T86" fmla="*/ 2200 w 8055"/>
                <a:gd name="T87" fmla="*/ 2847 h 2847"/>
                <a:gd name="T88" fmla="*/ 3043 w 8055"/>
                <a:gd name="T89" fmla="*/ 2758 h 2847"/>
                <a:gd name="T90" fmla="*/ 3775 w 8055"/>
                <a:gd name="T91" fmla="*/ 2606 h 2847"/>
                <a:gd name="T92" fmla="*/ 4410 w 8055"/>
                <a:gd name="T93" fmla="*/ 2412 h 2847"/>
                <a:gd name="T94" fmla="*/ 4966 w 8055"/>
                <a:gd name="T95" fmla="*/ 2206 h 2847"/>
                <a:gd name="T96" fmla="*/ 5754 w 8055"/>
                <a:gd name="T97" fmla="*/ 1895 h 2847"/>
                <a:gd name="T98" fmla="*/ 6170 w 8055"/>
                <a:gd name="T99" fmla="*/ 1770 h 2847"/>
                <a:gd name="T100" fmla="*/ 6561 w 8055"/>
                <a:gd name="T101" fmla="*/ 1721 h 2847"/>
                <a:gd name="T102" fmla="*/ 6943 w 8055"/>
                <a:gd name="T103" fmla="*/ 1774 h 2847"/>
                <a:gd name="T104" fmla="*/ 7331 w 8055"/>
                <a:gd name="T105" fmla="*/ 1953 h 2847"/>
                <a:gd name="T106" fmla="*/ 7741 w 8055"/>
                <a:gd name="T107" fmla="*/ 2283 h 2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55" h="2847">
                  <a:moveTo>
                    <a:pt x="7741" y="2283"/>
                  </a:moveTo>
                  <a:lnTo>
                    <a:pt x="7765" y="2307"/>
                  </a:lnTo>
                  <a:lnTo>
                    <a:pt x="7788" y="2331"/>
                  </a:lnTo>
                  <a:lnTo>
                    <a:pt x="7808" y="2355"/>
                  </a:lnTo>
                  <a:lnTo>
                    <a:pt x="7828" y="2379"/>
                  </a:lnTo>
                  <a:lnTo>
                    <a:pt x="7867" y="2428"/>
                  </a:lnTo>
                  <a:lnTo>
                    <a:pt x="7904" y="2476"/>
                  </a:lnTo>
                  <a:lnTo>
                    <a:pt x="7939" y="2524"/>
                  </a:lnTo>
                  <a:lnTo>
                    <a:pt x="7976" y="2571"/>
                  </a:lnTo>
                  <a:lnTo>
                    <a:pt x="7994" y="2594"/>
                  </a:lnTo>
                  <a:lnTo>
                    <a:pt x="8013" y="2616"/>
                  </a:lnTo>
                  <a:lnTo>
                    <a:pt x="8034" y="2638"/>
                  </a:lnTo>
                  <a:lnTo>
                    <a:pt x="8055" y="2660"/>
                  </a:lnTo>
                  <a:lnTo>
                    <a:pt x="8052" y="2623"/>
                  </a:lnTo>
                  <a:lnTo>
                    <a:pt x="8048" y="2586"/>
                  </a:lnTo>
                  <a:lnTo>
                    <a:pt x="8041" y="2547"/>
                  </a:lnTo>
                  <a:lnTo>
                    <a:pt x="8034" y="2507"/>
                  </a:lnTo>
                  <a:lnTo>
                    <a:pt x="8026" y="2468"/>
                  </a:lnTo>
                  <a:lnTo>
                    <a:pt x="8016" y="2427"/>
                  </a:lnTo>
                  <a:lnTo>
                    <a:pt x="8005" y="2385"/>
                  </a:lnTo>
                  <a:lnTo>
                    <a:pt x="7993" y="2343"/>
                  </a:lnTo>
                  <a:lnTo>
                    <a:pt x="7981" y="2301"/>
                  </a:lnTo>
                  <a:lnTo>
                    <a:pt x="7967" y="2258"/>
                  </a:lnTo>
                  <a:lnTo>
                    <a:pt x="7953" y="2215"/>
                  </a:lnTo>
                  <a:lnTo>
                    <a:pt x="7938" y="2171"/>
                  </a:lnTo>
                  <a:lnTo>
                    <a:pt x="7922" y="2129"/>
                  </a:lnTo>
                  <a:lnTo>
                    <a:pt x="7906" y="2085"/>
                  </a:lnTo>
                  <a:lnTo>
                    <a:pt x="7889" y="2042"/>
                  </a:lnTo>
                  <a:lnTo>
                    <a:pt x="7871" y="1999"/>
                  </a:lnTo>
                  <a:lnTo>
                    <a:pt x="7836" y="1915"/>
                  </a:lnTo>
                  <a:lnTo>
                    <a:pt x="7799" y="1832"/>
                  </a:lnTo>
                  <a:lnTo>
                    <a:pt x="7762" y="1753"/>
                  </a:lnTo>
                  <a:lnTo>
                    <a:pt x="7726" y="1678"/>
                  </a:lnTo>
                  <a:lnTo>
                    <a:pt x="7689" y="1606"/>
                  </a:lnTo>
                  <a:lnTo>
                    <a:pt x="7655" y="1540"/>
                  </a:lnTo>
                  <a:lnTo>
                    <a:pt x="7622" y="1479"/>
                  </a:lnTo>
                  <a:lnTo>
                    <a:pt x="7592" y="1425"/>
                  </a:lnTo>
                  <a:lnTo>
                    <a:pt x="7492" y="1263"/>
                  </a:lnTo>
                  <a:lnTo>
                    <a:pt x="7385" y="1113"/>
                  </a:lnTo>
                  <a:lnTo>
                    <a:pt x="7271" y="972"/>
                  </a:lnTo>
                  <a:lnTo>
                    <a:pt x="7151" y="843"/>
                  </a:lnTo>
                  <a:lnTo>
                    <a:pt x="7025" y="723"/>
                  </a:lnTo>
                  <a:lnTo>
                    <a:pt x="6893" y="613"/>
                  </a:lnTo>
                  <a:lnTo>
                    <a:pt x="6756" y="513"/>
                  </a:lnTo>
                  <a:lnTo>
                    <a:pt x="6613" y="422"/>
                  </a:lnTo>
                  <a:lnTo>
                    <a:pt x="6467" y="341"/>
                  </a:lnTo>
                  <a:lnTo>
                    <a:pt x="6315" y="269"/>
                  </a:lnTo>
                  <a:lnTo>
                    <a:pt x="6161" y="206"/>
                  </a:lnTo>
                  <a:lnTo>
                    <a:pt x="6002" y="152"/>
                  </a:lnTo>
                  <a:lnTo>
                    <a:pt x="5841" y="106"/>
                  </a:lnTo>
                  <a:lnTo>
                    <a:pt x="5676" y="69"/>
                  </a:lnTo>
                  <a:lnTo>
                    <a:pt x="5510" y="40"/>
                  </a:lnTo>
                  <a:lnTo>
                    <a:pt x="5341" y="19"/>
                  </a:lnTo>
                  <a:lnTo>
                    <a:pt x="5169" y="6"/>
                  </a:lnTo>
                  <a:lnTo>
                    <a:pt x="4998" y="0"/>
                  </a:lnTo>
                  <a:lnTo>
                    <a:pt x="4825" y="2"/>
                  </a:lnTo>
                  <a:lnTo>
                    <a:pt x="4651" y="12"/>
                  </a:lnTo>
                  <a:lnTo>
                    <a:pt x="4477" y="28"/>
                  </a:lnTo>
                  <a:lnTo>
                    <a:pt x="4303" y="50"/>
                  </a:lnTo>
                  <a:lnTo>
                    <a:pt x="4130" y="81"/>
                  </a:lnTo>
                  <a:lnTo>
                    <a:pt x="3957" y="116"/>
                  </a:lnTo>
                  <a:lnTo>
                    <a:pt x="3785" y="159"/>
                  </a:lnTo>
                  <a:lnTo>
                    <a:pt x="3616" y="207"/>
                  </a:lnTo>
                  <a:lnTo>
                    <a:pt x="3448" y="262"/>
                  </a:lnTo>
                  <a:lnTo>
                    <a:pt x="3282" y="322"/>
                  </a:lnTo>
                  <a:lnTo>
                    <a:pt x="3119" y="388"/>
                  </a:lnTo>
                  <a:lnTo>
                    <a:pt x="2958" y="458"/>
                  </a:lnTo>
                  <a:lnTo>
                    <a:pt x="2801" y="534"/>
                  </a:lnTo>
                  <a:lnTo>
                    <a:pt x="2647" y="614"/>
                  </a:lnTo>
                  <a:lnTo>
                    <a:pt x="2567" y="660"/>
                  </a:lnTo>
                  <a:lnTo>
                    <a:pt x="2484" y="709"/>
                  </a:lnTo>
                  <a:lnTo>
                    <a:pt x="2403" y="760"/>
                  </a:lnTo>
                  <a:lnTo>
                    <a:pt x="2320" y="813"/>
                  </a:lnTo>
                  <a:lnTo>
                    <a:pt x="2238" y="869"/>
                  </a:lnTo>
                  <a:lnTo>
                    <a:pt x="2155" y="926"/>
                  </a:lnTo>
                  <a:lnTo>
                    <a:pt x="2072" y="985"/>
                  </a:lnTo>
                  <a:lnTo>
                    <a:pt x="1988" y="1045"/>
                  </a:lnTo>
                  <a:lnTo>
                    <a:pt x="1905" y="1107"/>
                  </a:lnTo>
                  <a:lnTo>
                    <a:pt x="1821" y="1169"/>
                  </a:lnTo>
                  <a:lnTo>
                    <a:pt x="1737" y="1233"/>
                  </a:lnTo>
                  <a:lnTo>
                    <a:pt x="1653" y="1297"/>
                  </a:lnTo>
                  <a:lnTo>
                    <a:pt x="1486" y="1426"/>
                  </a:lnTo>
                  <a:lnTo>
                    <a:pt x="1317" y="1557"/>
                  </a:lnTo>
                  <a:lnTo>
                    <a:pt x="1233" y="1620"/>
                  </a:lnTo>
                  <a:lnTo>
                    <a:pt x="1149" y="1684"/>
                  </a:lnTo>
                  <a:lnTo>
                    <a:pt x="1066" y="1748"/>
                  </a:lnTo>
                  <a:lnTo>
                    <a:pt x="982" y="1809"/>
                  </a:lnTo>
                  <a:lnTo>
                    <a:pt x="898" y="1870"/>
                  </a:lnTo>
                  <a:lnTo>
                    <a:pt x="815" y="1929"/>
                  </a:lnTo>
                  <a:lnTo>
                    <a:pt x="732" y="1988"/>
                  </a:lnTo>
                  <a:lnTo>
                    <a:pt x="649" y="2043"/>
                  </a:lnTo>
                  <a:lnTo>
                    <a:pt x="566" y="2097"/>
                  </a:lnTo>
                  <a:lnTo>
                    <a:pt x="485" y="2149"/>
                  </a:lnTo>
                  <a:lnTo>
                    <a:pt x="402" y="2198"/>
                  </a:lnTo>
                  <a:lnTo>
                    <a:pt x="321" y="2245"/>
                  </a:lnTo>
                  <a:lnTo>
                    <a:pt x="240" y="2289"/>
                  </a:lnTo>
                  <a:lnTo>
                    <a:pt x="160" y="2331"/>
                  </a:lnTo>
                  <a:lnTo>
                    <a:pt x="79" y="2369"/>
                  </a:lnTo>
                  <a:lnTo>
                    <a:pt x="0" y="2403"/>
                  </a:lnTo>
                  <a:lnTo>
                    <a:pt x="40" y="2440"/>
                  </a:lnTo>
                  <a:lnTo>
                    <a:pt x="80" y="2468"/>
                  </a:lnTo>
                  <a:lnTo>
                    <a:pt x="126" y="2495"/>
                  </a:lnTo>
                  <a:lnTo>
                    <a:pt x="177" y="2521"/>
                  </a:lnTo>
                  <a:lnTo>
                    <a:pt x="231" y="2546"/>
                  </a:lnTo>
                  <a:lnTo>
                    <a:pt x="289" y="2569"/>
                  </a:lnTo>
                  <a:lnTo>
                    <a:pt x="352" y="2592"/>
                  </a:lnTo>
                  <a:lnTo>
                    <a:pt x="418" y="2614"/>
                  </a:lnTo>
                  <a:lnTo>
                    <a:pt x="487" y="2634"/>
                  </a:lnTo>
                  <a:lnTo>
                    <a:pt x="558" y="2654"/>
                  </a:lnTo>
                  <a:lnTo>
                    <a:pt x="632" y="2671"/>
                  </a:lnTo>
                  <a:lnTo>
                    <a:pt x="708" y="2689"/>
                  </a:lnTo>
                  <a:lnTo>
                    <a:pt x="787" y="2706"/>
                  </a:lnTo>
                  <a:lnTo>
                    <a:pt x="865" y="2720"/>
                  </a:lnTo>
                  <a:lnTo>
                    <a:pt x="945" y="2735"/>
                  </a:lnTo>
                  <a:lnTo>
                    <a:pt x="1027" y="2749"/>
                  </a:lnTo>
                  <a:lnTo>
                    <a:pt x="1108" y="2761"/>
                  </a:lnTo>
                  <a:lnTo>
                    <a:pt x="1190" y="2773"/>
                  </a:lnTo>
                  <a:lnTo>
                    <a:pt x="1271" y="2783"/>
                  </a:lnTo>
                  <a:lnTo>
                    <a:pt x="1352" y="2793"/>
                  </a:lnTo>
                  <a:lnTo>
                    <a:pt x="1432" y="2802"/>
                  </a:lnTo>
                  <a:lnTo>
                    <a:pt x="1511" y="2810"/>
                  </a:lnTo>
                  <a:lnTo>
                    <a:pt x="1588" y="2817"/>
                  </a:lnTo>
                  <a:lnTo>
                    <a:pt x="1663" y="2824"/>
                  </a:lnTo>
                  <a:lnTo>
                    <a:pt x="1735" y="2829"/>
                  </a:lnTo>
                  <a:lnTo>
                    <a:pt x="1806" y="2834"/>
                  </a:lnTo>
                  <a:lnTo>
                    <a:pt x="1874" y="2838"/>
                  </a:lnTo>
                  <a:lnTo>
                    <a:pt x="1938" y="2841"/>
                  </a:lnTo>
                  <a:lnTo>
                    <a:pt x="1999" y="2843"/>
                  </a:lnTo>
                  <a:lnTo>
                    <a:pt x="2056" y="2846"/>
                  </a:lnTo>
                  <a:lnTo>
                    <a:pt x="2109" y="2847"/>
                  </a:lnTo>
                  <a:lnTo>
                    <a:pt x="2157" y="2847"/>
                  </a:lnTo>
                  <a:lnTo>
                    <a:pt x="2200" y="2847"/>
                  </a:lnTo>
                  <a:lnTo>
                    <a:pt x="2495" y="2826"/>
                  </a:lnTo>
                  <a:lnTo>
                    <a:pt x="2775" y="2795"/>
                  </a:lnTo>
                  <a:lnTo>
                    <a:pt x="3043" y="2758"/>
                  </a:lnTo>
                  <a:lnTo>
                    <a:pt x="3298" y="2713"/>
                  </a:lnTo>
                  <a:lnTo>
                    <a:pt x="3542" y="2662"/>
                  </a:lnTo>
                  <a:lnTo>
                    <a:pt x="3775" y="2606"/>
                  </a:lnTo>
                  <a:lnTo>
                    <a:pt x="3996" y="2544"/>
                  </a:lnTo>
                  <a:lnTo>
                    <a:pt x="4208" y="2480"/>
                  </a:lnTo>
                  <a:lnTo>
                    <a:pt x="4410" y="2412"/>
                  </a:lnTo>
                  <a:lnTo>
                    <a:pt x="4603" y="2345"/>
                  </a:lnTo>
                  <a:lnTo>
                    <a:pt x="4788" y="2275"/>
                  </a:lnTo>
                  <a:lnTo>
                    <a:pt x="4966" y="2206"/>
                  </a:lnTo>
                  <a:lnTo>
                    <a:pt x="5299" y="2071"/>
                  </a:lnTo>
                  <a:lnTo>
                    <a:pt x="5607" y="1949"/>
                  </a:lnTo>
                  <a:lnTo>
                    <a:pt x="5754" y="1895"/>
                  </a:lnTo>
                  <a:lnTo>
                    <a:pt x="5897" y="1847"/>
                  </a:lnTo>
                  <a:lnTo>
                    <a:pt x="6034" y="1804"/>
                  </a:lnTo>
                  <a:lnTo>
                    <a:pt x="6170" y="1770"/>
                  </a:lnTo>
                  <a:lnTo>
                    <a:pt x="6302" y="1744"/>
                  </a:lnTo>
                  <a:lnTo>
                    <a:pt x="6433" y="1728"/>
                  </a:lnTo>
                  <a:lnTo>
                    <a:pt x="6561" y="1721"/>
                  </a:lnTo>
                  <a:lnTo>
                    <a:pt x="6688" y="1727"/>
                  </a:lnTo>
                  <a:lnTo>
                    <a:pt x="6816" y="1743"/>
                  </a:lnTo>
                  <a:lnTo>
                    <a:pt x="6943" y="1774"/>
                  </a:lnTo>
                  <a:lnTo>
                    <a:pt x="7071" y="1819"/>
                  </a:lnTo>
                  <a:lnTo>
                    <a:pt x="7200" y="1878"/>
                  </a:lnTo>
                  <a:lnTo>
                    <a:pt x="7331" y="1953"/>
                  </a:lnTo>
                  <a:lnTo>
                    <a:pt x="7465" y="2045"/>
                  </a:lnTo>
                  <a:lnTo>
                    <a:pt x="7601" y="2155"/>
                  </a:lnTo>
                  <a:lnTo>
                    <a:pt x="7741" y="2283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  <p:sp>
          <p:nvSpPr>
            <p:cNvPr id="13" name="Freeform 43"/>
            <p:cNvSpPr>
              <a:spLocks/>
            </p:cNvSpPr>
            <p:nvPr/>
          </p:nvSpPr>
          <p:spPr bwMode="auto">
            <a:xfrm>
              <a:off x="0" y="510363"/>
              <a:ext cx="539750" cy="518795"/>
            </a:xfrm>
            <a:custGeom>
              <a:avLst/>
              <a:gdLst>
                <a:gd name="T0" fmla="*/ 684 w 3402"/>
                <a:gd name="T1" fmla="*/ 833 h 3268"/>
                <a:gd name="T2" fmla="*/ 591 w 3402"/>
                <a:gd name="T3" fmla="*/ 728 h 3268"/>
                <a:gd name="T4" fmla="*/ 503 w 3402"/>
                <a:gd name="T5" fmla="*/ 624 h 3268"/>
                <a:gd name="T6" fmla="*/ 413 w 3402"/>
                <a:gd name="T7" fmla="*/ 515 h 3268"/>
                <a:gd name="T8" fmla="*/ 328 w 3402"/>
                <a:gd name="T9" fmla="*/ 406 h 3268"/>
                <a:gd name="T10" fmla="*/ 249 w 3402"/>
                <a:gd name="T11" fmla="*/ 292 h 3268"/>
                <a:gd name="T12" fmla="*/ 163 w 3402"/>
                <a:gd name="T13" fmla="*/ 169 h 3268"/>
                <a:gd name="T14" fmla="*/ 98 w 3402"/>
                <a:gd name="T15" fmla="*/ 79 h 3268"/>
                <a:gd name="T16" fmla="*/ 54 w 3402"/>
                <a:gd name="T17" fmla="*/ 25 h 3268"/>
                <a:gd name="T18" fmla="*/ 20 w 3402"/>
                <a:gd name="T19" fmla="*/ 92 h 3268"/>
                <a:gd name="T20" fmla="*/ 3 w 3402"/>
                <a:gd name="T21" fmla="*/ 280 h 3268"/>
                <a:gd name="T22" fmla="*/ 0 w 3402"/>
                <a:gd name="T23" fmla="*/ 472 h 3268"/>
                <a:gd name="T24" fmla="*/ 10 w 3402"/>
                <a:gd name="T25" fmla="*/ 667 h 3268"/>
                <a:gd name="T26" fmla="*/ 31 w 3402"/>
                <a:gd name="T27" fmla="*/ 864 h 3268"/>
                <a:gd name="T28" fmla="*/ 64 w 3402"/>
                <a:gd name="T29" fmla="*/ 1063 h 3268"/>
                <a:gd name="T30" fmla="*/ 107 w 3402"/>
                <a:gd name="T31" fmla="*/ 1260 h 3268"/>
                <a:gd name="T32" fmla="*/ 160 w 3402"/>
                <a:gd name="T33" fmla="*/ 1456 h 3268"/>
                <a:gd name="T34" fmla="*/ 223 w 3402"/>
                <a:gd name="T35" fmla="*/ 1650 h 3268"/>
                <a:gd name="T36" fmla="*/ 294 w 3402"/>
                <a:gd name="T37" fmla="*/ 1841 h 3268"/>
                <a:gd name="T38" fmla="*/ 372 w 3402"/>
                <a:gd name="T39" fmla="*/ 2027 h 3268"/>
                <a:gd name="T40" fmla="*/ 459 w 3402"/>
                <a:gd name="T41" fmla="*/ 2208 h 3268"/>
                <a:gd name="T42" fmla="*/ 553 w 3402"/>
                <a:gd name="T43" fmla="*/ 2380 h 3268"/>
                <a:gd name="T44" fmla="*/ 652 w 3402"/>
                <a:gd name="T45" fmla="*/ 2546 h 3268"/>
                <a:gd name="T46" fmla="*/ 757 w 3402"/>
                <a:gd name="T47" fmla="*/ 2701 h 3268"/>
                <a:gd name="T48" fmla="*/ 867 w 3402"/>
                <a:gd name="T49" fmla="*/ 2847 h 3268"/>
                <a:gd name="T50" fmla="*/ 958 w 3402"/>
                <a:gd name="T51" fmla="*/ 2956 h 3268"/>
                <a:gd name="T52" fmla="*/ 1035 w 3402"/>
                <a:gd name="T53" fmla="*/ 3039 h 3268"/>
                <a:gd name="T54" fmla="*/ 1098 w 3402"/>
                <a:gd name="T55" fmla="*/ 3102 h 3268"/>
                <a:gd name="T56" fmla="*/ 1142 w 3402"/>
                <a:gd name="T57" fmla="*/ 3140 h 3268"/>
                <a:gd name="T58" fmla="*/ 1185 w 3402"/>
                <a:gd name="T59" fmla="*/ 3174 h 3268"/>
                <a:gd name="T60" fmla="*/ 1227 w 3402"/>
                <a:gd name="T61" fmla="*/ 3203 h 3268"/>
                <a:gd name="T62" fmla="*/ 1297 w 3402"/>
                <a:gd name="T63" fmla="*/ 3238 h 3268"/>
                <a:gd name="T64" fmla="*/ 1409 w 3402"/>
                <a:gd name="T65" fmla="*/ 3264 h 3268"/>
                <a:gd name="T66" fmla="*/ 1538 w 3402"/>
                <a:gd name="T67" fmla="*/ 3266 h 3268"/>
                <a:gd name="T68" fmla="*/ 1680 w 3402"/>
                <a:gd name="T69" fmla="*/ 3247 h 3268"/>
                <a:gd name="T70" fmla="*/ 1832 w 3402"/>
                <a:gd name="T71" fmla="*/ 3208 h 3268"/>
                <a:gd name="T72" fmla="*/ 1992 w 3402"/>
                <a:gd name="T73" fmla="*/ 3154 h 3268"/>
                <a:gd name="T74" fmla="*/ 2157 w 3402"/>
                <a:gd name="T75" fmla="*/ 3086 h 3268"/>
                <a:gd name="T76" fmla="*/ 2324 w 3402"/>
                <a:gd name="T77" fmla="*/ 3007 h 3268"/>
                <a:gd name="T78" fmla="*/ 2489 w 3402"/>
                <a:gd name="T79" fmla="*/ 2919 h 3268"/>
                <a:gd name="T80" fmla="*/ 2649 w 3402"/>
                <a:gd name="T81" fmla="*/ 2825 h 3268"/>
                <a:gd name="T82" fmla="*/ 2804 w 3402"/>
                <a:gd name="T83" fmla="*/ 2727 h 3268"/>
                <a:gd name="T84" fmla="*/ 2948 w 3402"/>
                <a:gd name="T85" fmla="*/ 2629 h 3268"/>
                <a:gd name="T86" fmla="*/ 3081 w 3402"/>
                <a:gd name="T87" fmla="*/ 2531 h 3268"/>
                <a:gd name="T88" fmla="*/ 3197 w 3402"/>
                <a:gd name="T89" fmla="*/ 2438 h 3268"/>
                <a:gd name="T90" fmla="*/ 3295 w 3402"/>
                <a:gd name="T91" fmla="*/ 2351 h 3268"/>
                <a:gd name="T92" fmla="*/ 3372 w 3402"/>
                <a:gd name="T93" fmla="*/ 2272 h 3268"/>
                <a:gd name="T94" fmla="*/ 3288 w 3402"/>
                <a:gd name="T95" fmla="*/ 2227 h 3268"/>
                <a:gd name="T96" fmla="*/ 3072 w 3402"/>
                <a:gd name="T97" fmla="*/ 2203 h 3268"/>
                <a:gd name="T98" fmla="*/ 2868 w 3402"/>
                <a:gd name="T99" fmla="*/ 2175 h 3268"/>
                <a:gd name="T100" fmla="*/ 2678 w 3402"/>
                <a:gd name="T101" fmla="*/ 2140 h 3268"/>
                <a:gd name="T102" fmla="*/ 2497 w 3402"/>
                <a:gd name="T103" fmla="*/ 2098 h 3268"/>
                <a:gd name="T104" fmla="*/ 2327 w 3402"/>
                <a:gd name="T105" fmla="*/ 2049 h 3268"/>
                <a:gd name="T106" fmla="*/ 2164 w 3402"/>
                <a:gd name="T107" fmla="*/ 1991 h 3268"/>
                <a:gd name="T108" fmla="*/ 2007 w 3402"/>
                <a:gd name="T109" fmla="*/ 1926 h 3268"/>
                <a:gd name="T110" fmla="*/ 1855 w 3402"/>
                <a:gd name="T111" fmla="*/ 1850 h 3268"/>
                <a:gd name="T112" fmla="*/ 1708 w 3402"/>
                <a:gd name="T113" fmla="*/ 1762 h 3268"/>
                <a:gd name="T114" fmla="*/ 1563 w 3402"/>
                <a:gd name="T115" fmla="*/ 1664 h 3268"/>
                <a:gd name="T116" fmla="*/ 1418 w 3402"/>
                <a:gd name="T117" fmla="*/ 1554 h 3268"/>
                <a:gd name="T118" fmla="*/ 1271 w 3402"/>
                <a:gd name="T119" fmla="*/ 1431 h 3268"/>
                <a:gd name="T120" fmla="*/ 1123 w 3402"/>
                <a:gd name="T121" fmla="*/ 1294 h 3268"/>
                <a:gd name="T122" fmla="*/ 972 w 3402"/>
                <a:gd name="T123" fmla="*/ 1143 h 3268"/>
                <a:gd name="T124" fmla="*/ 814 w 3402"/>
                <a:gd name="T125" fmla="*/ 977 h 3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402" h="3268">
                  <a:moveTo>
                    <a:pt x="733" y="887"/>
                  </a:moveTo>
                  <a:lnTo>
                    <a:pt x="684" y="833"/>
                  </a:lnTo>
                  <a:lnTo>
                    <a:pt x="637" y="780"/>
                  </a:lnTo>
                  <a:lnTo>
                    <a:pt x="591" y="728"/>
                  </a:lnTo>
                  <a:lnTo>
                    <a:pt x="547" y="676"/>
                  </a:lnTo>
                  <a:lnTo>
                    <a:pt x="503" y="624"/>
                  </a:lnTo>
                  <a:lnTo>
                    <a:pt x="459" y="570"/>
                  </a:lnTo>
                  <a:lnTo>
                    <a:pt x="413" y="515"/>
                  </a:lnTo>
                  <a:lnTo>
                    <a:pt x="366" y="455"/>
                  </a:lnTo>
                  <a:lnTo>
                    <a:pt x="328" y="406"/>
                  </a:lnTo>
                  <a:lnTo>
                    <a:pt x="289" y="351"/>
                  </a:lnTo>
                  <a:lnTo>
                    <a:pt x="249" y="292"/>
                  </a:lnTo>
                  <a:lnTo>
                    <a:pt x="206" y="231"/>
                  </a:lnTo>
                  <a:lnTo>
                    <a:pt x="163" y="169"/>
                  </a:lnTo>
                  <a:lnTo>
                    <a:pt x="120" y="109"/>
                  </a:lnTo>
                  <a:lnTo>
                    <a:pt x="98" y="79"/>
                  </a:lnTo>
                  <a:lnTo>
                    <a:pt x="76" y="51"/>
                  </a:lnTo>
                  <a:lnTo>
                    <a:pt x="54" y="25"/>
                  </a:lnTo>
                  <a:lnTo>
                    <a:pt x="32" y="0"/>
                  </a:lnTo>
                  <a:lnTo>
                    <a:pt x="20" y="92"/>
                  </a:lnTo>
                  <a:lnTo>
                    <a:pt x="9" y="185"/>
                  </a:lnTo>
                  <a:lnTo>
                    <a:pt x="3" y="280"/>
                  </a:lnTo>
                  <a:lnTo>
                    <a:pt x="0" y="375"/>
                  </a:lnTo>
                  <a:lnTo>
                    <a:pt x="0" y="472"/>
                  </a:lnTo>
                  <a:lnTo>
                    <a:pt x="4" y="569"/>
                  </a:lnTo>
                  <a:lnTo>
                    <a:pt x="10" y="667"/>
                  </a:lnTo>
                  <a:lnTo>
                    <a:pt x="19" y="765"/>
                  </a:lnTo>
                  <a:lnTo>
                    <a:pt x="31" y="864"/>
                  </a:lnTo>
                  <a:lnTo>
                    <a:pt x="46" y="963"/>
                  </a:lnTo>
                  <a:lnTo>
                    <a:pt x="64" y="1063"/>
                  </a:lnTo>
                  <a:lnTo>
                    <a:pt x="84" y="1162"/>
                  </a:lnTo>
                  <a:lnTo>
                    <a:pt x="107" y="1260"/>
                  </a:lnTo>
                  <a:lnTo>
                    <a:pt x="132" y="1359"/>
                  </a:lnTo>
                  <a:lnTo>
                    <a:pt x="160" y="1456"/>
                  </a:lnTo>
                  <a:lnTo>
                    <a:pt x="190" y="1554"/>
                  </a:lnTo>
                  <a:lnTo>
                    <a:pt x="223" y="1650"/>
                  </a:lnTo>
                  <a:lnTo>
                    <a:pt x="257" y="1746"/>
                  </a:lnTo>
                  <a:lnTo>
                    <a:pt x="294" y="1841"/>
                  </a:lnTo>
                  <a:lnTo>
                    <a:pt x="332" y="1935"/>
                  </a:lnTo>
                  <a:lnTo>
                    <a:pt x="372" y="2027"/>
                  </a:lnTo>
                  <a:lnTo>
                    <a:pt x="415" y="2118"/>
                  </a:lnTo>
                  <a:lnTo>
                    <a:pt x="459" y="2208"/>
                  </a:lnTo>
                  <a:lnTo>
                    <a:pt x="505" y="2294"/>
                  </a:lnTo>
                  <a:lnTo>
                    <a:pt x="553" y="2380"/>
                  </a:lnTo>
                  <a:lnTo>
                    <a:pt x="602" y="2464"/>
                  </a:lnTo>
                  <a:lnTo>
                    <a:pt x="652" y="2546"/>
                  </a:lnTo>
                  <a:lnTo>
                    <a:pt x="704" y="2625"/>
                  </a:lnTo>
                  <a:lnTo>
                    <a:pt x="757" y="2701"/>
                  </a:lnTo>
                  <a:lnTo>
                    <a:pt x="812" y="2776"/>
                  </a:lnTo>
                  <a:lnTo>
                    <a:pt x="867" y="2847"/>
                  </a:lnTo>
                  <a:lnTo>
                    <a:pt x="924" y="2916"/>
                  </a:lnTo>
                  <a:lnTo>
                    <a:pt x="958" y="2956"/>
                  </a:lnTo>
                  <a:lnTo>
                    <a:pt x="996" y="2998"/>
                  </a:lnTo>
                  <a:lnTo>
                    <a:pt x="1035" y="3039"/>
                  </a:lnTo>
                  <a:lnTo>
                    <a:pt x="1077" y="3081"/>
                  </a:lnTo>
                  <a:lnTo>
                    <a:pt x="1098" y="3102"/>
                  </a:lnTo>
                  <a:lnTo>
                    <a:pt x="1120" y="3121"/>
                  </a:lnTo>
                  <a:lnTo>
                    <a:pt x="1142" y="3140"/>
                  </a:lnTo>
                  <a:lnTo>
                    <a:pt x="1163" y="3157"/>
                  </a:lnTo>
                  <a:lnTo>
                    <a:pt x="1185" y="3174"/>
                  </a:lnTo>
                  <a:lnTo>
                    <a:pt x="1206" y="3190"/>
                  </a:lnTo>
                  <a:lnTo>
                    <a:pt x="1227" y="3203"/>
                  </a:lnTo>
                  <a:lnTo>
                    <a:pt x="1246" y="3216"/>
                  </a:lnTo>
                  <a:lnTo>
                    <a:pt x="1297" y="3238"/>
                  </a:lnTo>
                  <a:lnTo>
                    <a:pt x="1351" y="3254"/>
                  </a:lnTo>
                  <a:lnTo>
                    <a:pt x="1409" y="3264"/>
                  </a:lnTo>
                  <a:lnTo>
                    <a:pt x="1472" y="3268"/>
                  </a:lnTo>
                  <a:lnTo>
                    <a:pt x="1538" y="3266"/>
                  </a:lnTo>
                  <a:lnTo>
                    <a:pt x="1608" y="3259"/>
                  </a:lnTo>
                  <a:lnTo>
                    <a:pt x="1680" y="3247"/>
                  </a:lnTo>
                  <a:lnTo>
                    <a:pt x="1755" y="3230"/>
                  </a:lnTo>
                  <a:lnTo>
                    <a:pt x="1832" y="3208"/>
                  </a:lnTo>
                  <a:lnTo>
                    <a:pt x="1912" y="3183"/>
                  </a:lnTo>
                  <a:lnTo>
                    <a:pt x="1992" y="3154"/>
                  </a:lnTo>
                  <a:lnTo>
                    <a:pt x="2075" y="3122"/>
                  </a:lnTo>
                  <a:lnTo>
                    <a:pt x="2157" y="3086"/>
                  </a:lnTo>
                  <a:lnTo>
                    <a:pt x="2240" y="3048"/>
                  </a:lnTo>
                  <a:lnTo>
                    <a:pt x="2324" y="3007"/>
                  </a:lnTo>
                  <a:lnTo>
                    <a:pt x="2406" y="2964"/>
                  </a:lnTo>
                  <a:lnTo>
                    <a:pt x="2489" y="2919"/>
                  </a:lnTo>
                  <a:lnTo>
                    <a:pt x="2570" y="2873"/>
                  </a:lnTo>
                  <a:lnTo>
                    <a:pt x="2649" y="2825"/>
                  </a:lnTo>
                  <a:lnTo>
                    <a:pt x="2728" y="2776"/>
                  </a:lnTo>
                  <a:lnTo>
                    <a:pt x="2804" y="2727"/>
                  </a:lnTo>
                  <a:lnTo>
                    <a:pt x="2877" y="2678"/>
                  </a:lnTo>
                  <a:lnTo>
                    <a:pt x="2948" y="2629"/>
                  </a:lnTo>
                  <a:lnTo>
                    <a:pt x="3016" y="2580"/>
                  </a:lnTo>
                  <a:lnTo>
                    <a:pt x="3081" y="2531"/>
                  </a:lnTo>
                  <a:lnTo>
                    <a:pt x="3141" y="2484"/>
                  </a:lnTo>
                  <a:lnTo>
                    <a:pt x="3197" y="2438"/>
                  </a:lnTo>
                  <a:lnTo>
                    <a:pt x="3248" y="2393"/>
                  </a:lnTo>
                  <a:lnTo>
                    <a:pt x="3295" y="2351"/>
                  </a:lnTo>
                  <a:lnTo>
                    <a:pt x="3337" y="2311"/>
                  </a:lnTo>
                  <a:lnTo>
                    <a:pt x="3372" y="2272"/>
                  </a:lnTo>
                  <a:lnTo>
                    <a:pt x="3402" y="2238"/>
                  </a:lnTo>
                  <a:lnTo>
                    <a:pt x="3288" y="2227"/>
                  </a:lnTo>
                  <a:lnTo>
                    <a:pt x="3178" y="2216"/>
                  </a:lnTo>
                  <a:lnTo>
                    <a:pt x="3072" y="2203"/>
                  </a:lnTo>
                  <a:lnTo>
                    <a:pt x="2968" y="2190"/>
                  </a:lnTo>
                  <a:lnTo>
                    <a:pt x="2868" y="2175"/>
                  </a:lnTo>
                  <a:lnTo>
                    <a:pt x="2771" y="2158"/>
                  </a:lnTo>
                  <a:lnTo>
                    <a:pt x="2678" y="2140"/>
                  </a:lnTo>
                  <a:lnTo>
                    <a:pt x="2586" y="2120"/>
                  </a:lnTo>
                  <a:lnTo>
                    <a:pt x="2497" y="2098"/>
                  </a:lnTo>
                  <a:lnTo>
                    <a:pt x="2410" y="2075"/>
                  </a:lnTo>
                  <a:lnTo>
                    <a:pt x="2327" y="2049"/>
                  </a:lnTo>
                  <a:lnTo>
                    <a:pt x="2244" y="2022"/>
                  </a:lnTo>
                  <a:lnTo>
                    <a:pt x="2164" y="1991"/>
                  </a:lnTo>
                  <a:lnTo>
                    <a:pt x="2084" y="1960"/>
                  </a:lnTo>
                  <a:lnTo>
                    <a:pt x="2007" y="1926"/>
                  </a:lnTo>
                  <a:lnTo>
                    <a:pt x="1931" y="1888"/>
                  </a:lnTo>
                  <a:lnTo>
                    <a:pt x="1855" y="1850"/>
                  </a:lnTo>
                  <a:lnTo>
                    <a:pt x="1781" y="1807"/>
                  </a:lnTo>
                  <a:lnTo>
                    <a:pt x="1708" y="1762"/>
                  </a:lnTo>
                  <a:lnTo>
                    <a:pt x="1635" y="1715"/>
                  </a:lnTo>
                  <a:lnTo>
                    <a:pt x="1563" y="1664"/>
                  </a:lnTo>
                  <a:lnTo>
                    <a:pt x="1490" y="1611"/>
                  </a:lnTo>
                  <a:lnTo>
                    <a:pt x="1418" y="1554"/>
                  </a:lnTo>
                  <a:lnTo>
                    <a:pt x="1345" y="1494"/>
                  </a:lnTo>
                  <a:lnTo>
                    <a:pt x="1271" y="1431"/>
                  </a:lnTo>
                  <a:lnTo>
                    <a:pt x="1197" y="1364"/>
                  </a:lnTo>
                  <a:lnTo>
                    <a:pt x="1123" y="1294"/>
                  </a:lnTo>
                  <a:lnTo>
                    <a:pt x="1048" y="1220"/>
                  </a:lnTo>
                  <a:lnTo>
                    <a:pt x="972" y="1143"/>
                  </a:lnTo>
                  <a:lnTo>
                    <a:pt x="893" y="1062"/>
                  </a:lnTo>
                  <a:lnTo>
                    <a:pt x="814" y="977"/>
                  </a:lnTo>
                  <a:lnTo>
                    <a:pt x="733" y="887"/>
                  </a:lnTo>
                  <a:close/>
                </a:path>
              </a:pathLst>
            </a:custGeom>
            <a:solidFill>
              <a:srgbClr val="008C8C">
                <a:alpha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2539904"/>
            <a:ext cx="9144000" cy="1536501"/>
          </a:xfrm>
        </p:spPr>
        <p:txBody>
          <a:bodyPr>
            <a:normAutofit/>
          </a:bodyPr>
          <a:lstStyle/>
          <a:p>
            <a:pPr marL="0" indent="0" algn="ctr">
              <a:buNone/>
              <a:tabLst>
                <a:tab pos="3590925" algn="l"/>
              </a:tabLst>
            </a:pPr>
            <a:r>
              <a:rPr lang="fr-FR" sz="3600" b="1" dirty="0">
                <a:latin typeface="Fira Sans Light" panose="020B0403050000020004" pitchFamily="34" charset="0"/>
                <a:ea typeface="Fira Sans Light" panose="020B0403050000020004" pitchFamily="34" charset="0"/>
              </a:rPr>
              <a:t>MERCI DE VOTRE ATTENTION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0460" y="4898992"/>
            <a:ext cx="3858936" cy="1518407"/>
          </a:xfrm>
          <a:prstGeom prst="rect">
            <a:avLst/>
          </a:prstGeom>
          <a:solidFill>
            <a:srgbClr val="008C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300" dirty="0">
                <a:latin typeface="Ubuntu Condensed" panose="020B0506030602030204" pitchFamily="34" charset="0"/>
                <a:ea typeface="Fira Sans Light" panose="020B0403050000020004" pitchFamily="34" charset="0"/>
              </a:rPr>
              <a:t>Adresse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  <a:ea typeface="Fira Sans Light" panose="020B0403050000020004" pitchFamily="34" charset="0"/>
              </a:rPr>
              <a:t>EPIDOR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  <a:ea typeface="Fira Sans Light" panose="020B0403050000020004" pitchFamily="34" charset="0"/>
              </a:rPr>
              <a:t>Place de la Laïcité, 24 250 Castelnaud-la-Chapelle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  <a:ea typeface="Fira Sans Light" panose="020B0403050000020004" pitchFamily="34" charset="0"/>
              </a:rPr>
              <a:t>05 53 29 17 65 / eptb-dordogne.fr</a:t>
            </a:r>
          </a:p>
          <a:p>
            <a:pPr algn="ctr"/>
            <a:endParaRPr lang="fr-FR" dirty="0"/>
          </a:p>
        </p:txBody>
      </p:sp>
      <p:pic>
        <p:nvPicPr>
          <p:cNvPr id="5" name="Imag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529" y="152751"/>
            <a:ext cx="1148080" cy="80708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/>
          <p:cNvSpPr/>
          <p:nvPr/>
        </p:nvSpPr>
        <p:spPr>
          <a:xfrm>
            <a:off x="6232704" y="4898992"/>
            <a:ext cx="3858936" cy="1518407"/>
          </a:xfrm>
          <a:prstGeom prst="rect">
            <a:avLst/>
          </a:prstGeom>
          <a:solidFill>
            <a:srgbClr val="C23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1300" dirty="0">
                <a:latin typeface="Ubuntu Condensed" panose="020B0506030602030204" pitchFamily="34" charset="0"/>
              </a:rPr>
              <a:t>Contact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</a:rPr>
              <a:t>Christine GUERIN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</a:rPr>
              <a:t>Animatrice du SAGE Dordogne Atlantique</a:t>
            </a:r>
          </a:p>
          <a:p>
            <a:pPr algn="ctr">
              <a:lnSpc>
                <a:spcPct val="150000"/>
              </a:lnSpc>
            </a:pPr>
            <a:r>
              <a:rPr lang="fr-FR" sz="1300" dirty="0">
                <a:latin typeface="Ubuntu Condensed" panose="020B0506030602030204" pitchFamily="34" charset="0"/>
              </a:rPr>
              <a:t>06 30 53 96 64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14472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418</Words>
  <Application>Microsoft Office PowerPoint</Application>
  <PresentationFormat>Grand écran</PresentationFormat>
  <Paragraphs>164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Fira Sans Extra Condensed Light</vt:lpstr>
      <vt:lpstr>Fira Sans ExtraLight</vt:lpstr>
      <vt:lpstr>Fira Sans Light</vt:lpstr>
      <vt:lpstr>Ubuntu Condensed</vt:lpstr>
      <vt:lpstr>Ubuntu Light</vt:lpstr>
      <vt:lpstr>Wingdings</vt:lpstr>
      <vt:lpstr>Thème Office</vt:lpstr>
      <vt:lpstr>Présentation PowerPoint</vt:lpstr>
      <vt:lpstr>Déroulé de l’atelier</vt:lpstr>
      <vt:lpstr>Cadre des séquences d’ateliers</vt:lpstr>
      <vt:lpstr>Présentation PowerPoint</vt:lpstr>
      <vt:lpstr>Présentation PowerPoint</vt:lpstr>
      <vt:lpstr>Présentation PowerPoint</vt:lpstr>
      <vt:lpstr>Méthode de travail en atelier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Jean-François GUERIN</dc:creator>
  <cp:lastModifiedBy>Christine GUERIN</cp:lastModifiedBy>
  <cp:revision>465</cp:revision>
  <cp:lastPrinted>2022-11-23T08:54:56Z</cp:lastPrinted>
  <dcterms:created xsi:type="dcterms:W3CDTF">2017-01-23T13:09:25Z</dcterms:created>
  <dcterms:modified xsi:type="dcterms:W3CDTF">2024-06-11T07:40:35Z</dcterms:modified>
</cp:coreProperties>
</file>